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</p:sldMasterIdLst>
  <p:notesMasterIdLst>
    <p:notesMasterId r:id="rId54"/>
  </p:notesMasterIdLst>
  <p:sldIdLst>
    <p:sldId id="497" r:id="rId5"/>
    <p:sldId id="2896" r:id="rId6"/>
    <p:sldId id="2940" r:id="rId7"/>
    <p:sldId id="381" r:id="rId8"/>
    <p:sldId id="382" r:id="rId9"/>
    <p:sldId id="383" r:id="rId10"/>
    <p:sldId id="380" r:id="rId11"/>
    <p:sldId id="389" r:id="rId12"/>
    <p:sldId id="373" r:id="rId13"/>
    <p:sldId id="426" r:id="rId14"/>
    <p:sldId id="375" r:id="rId15"/>
    <p:sldId id="427" r:id="rId16"/>
    <p:sldId id="428" r:id="rId17"/>
    <p:sldId id="429" r:id="rId18"/>
    <p:sldId id="430" r:id="rId19"/>
    <p:sldId id="431" r:id="rId20"/>
    <p:sldId id="432" r:id="rId21"/>
    <p:sldId id="434" r:id="rId22"/>
    <p:sldId id="433" r:id="rId23"/>
    <p:sldId id="2936" r:id="rId24"/>
    <p:sldId id="2935" r:id="rId25"/>
    <p:sldId id="2897" r:id="rId26"/>
    <p:sldId id="2941" r:id="rId27"/>
    <p:sldId id="2898" r:id="rId28"/>
    <p:sldId id="2950" r:id="rId29"/>
    <p:sldId id="2900" r:id="rId30"/>
    <p:sldId id="2899" r:id="rId31"/>
    <p:sldId id="2901" r:id="rId32"/>
    <p:sldId id="2905" r:id="rId33"/>
    <p:sldId id="2902" r:id="rId34"/>
    <p:sldId id="2906" r:id="rId35"/>
    <p:sldId id="2903" r:id="rId36"/>
    <p:sldId id="2907" r:id="rId37"/>
    <p:sldId id="2908" r:id="rId38"/>
    <p:sldId id="2909" r:id="rId39"/>
    <p:sldId id="2913" r:id="rId40"/>
    <p:sldId id="2904" r:id="rId41"/>
    <p:sldId id="2914" r:id="rId42"/>
    <p:sldId id="2915" r:id="rId43"/>
    <p:sldId id="2916" r:id="rId44"/>
    <p:sldId id="2919" r:id="rId45"/>
    <p:sldId id="2918" r:id="rId46"/>
    <p:sldId id="2920" r:id="rId47"/>
    <p:sldId id="2943" r:id="rId48"/>
    <p:sldId id="2942" r:id="rId49"/>
    <p:sldId id="2910" r:id="rId50"/>
    <p:sldId id="2911" r:id="rId51"/>
    <p:sldId id="2912" r:id="rId52"/>
    <p:sldId id="2949" r:id="rId53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23" roundtripDataSignature="AMtx7mh52feL5b2IsycOPZRg05mdll5I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26" autoAdjust="0"/>
  </p:normalViewPr>
  <p:slideViewPr>
    <p:cSldViewPr snapToGrid="0">
      <p:cViewPr varScale="1">
        <p:scale>
          <a:sx n="104" d="100"/>
          <a:sy n="104" d="100"/>
        </p:scale>
        <p:origin x="778" y="72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1.fntdata"/><Relationship Id="rId12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4.fntdata"/><Relationship Id="rId123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3.fntdata"/><Relationship Id="rId12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2.fntdata"/><Relationship Id="rId12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12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dulecounts.com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763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8495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626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2760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520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http://www.modulecounts.com/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925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0998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One of Three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DAA3-FEAB-4106-A3C5-0F81E8AA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AF1F2-E4A8-4541-8117-718D2E09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FD88-8082-4556-9F62-6C06A65B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6176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420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One of Three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2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tiff"/><Relationship Id="rId10" Type="http://schemas.openxmlformats.org/officeDocument/2006/relationships/image" Target="../media/image14.png"/><Relationship Id="rId4" Type="http://schemas.openxmlformats.org/officeDocument/2006/relationships/image" Target="../media/image8.gif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27.png"/><Relationship Id="rId7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4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5" Type="http://schemas.openxmlformats.org/officeDocument/2006/relationships/image" Target="../media/image52.png"/><Relationship Id="rId10" Type="http://schemas.openxmlformats.org/officeDocument/2006/relationships/image" Target="../media/image36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dirty="0"/>
              <a:t>Introducing Apache Kafka – Part One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Event Fabric </a:t>
            </a:r>
            <a:br>
              <a:rPr lang="en-US" dirty="0"/>
            </a:br>
            <a:r>
              <a:rPr lang="en-US" dirty="0"/>
              <a:t>tying everything together</a:t>
            </a:r>
            <a:endParaRPr lang="nl-NL" sz="24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Online Meetup Introducing Apache Kafka - Part One of Three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345313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Three Part O</a:t>
            </a: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nline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Meetup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- </a:t>
            </a:r>
            <a:r>
              <a:rPr lang="nl-NL" sz="1350" b="1" kern="1200" dirty="0">
                <a:ea typeface="+mn-ea"/>
                <a:cs typeface="+mn-cs"/>
              </a:rPr>
              <a:t>16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april 2020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pic>
        <p:nvPicPr>
          <p:cNvPr id="11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6FDCE599-4C63-4029-8833-5CFCA2C85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82" y="1829787"/>
            <a:ext cx="210072" cy="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EE07E8-774B-4D49-B5E4-B6452F26F9E9}"/>
              </a:ext>
            </a:extLst>
          </p:cNvPr>
          <p:cNvGrpSpPr/>
          <p:nvPr/>
        </p:nvGrpSpPr>
        <p:grpSpPr>
          <a:xfrm>
            <a:off x="2253616" y="3037045"/>
            <a:ext cx="806932" cy="787799"/>
            <a:chOff x="3757567" y="523217"/>
            <a:chExt cx="934425" cy="82392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5DD0BE-79FB-4714-AAAE-1AF47AD44FC9}"/>
                </a:ext>
              </a:extLst>
            </p:cNvPr>
            <p:cNvGrpSpPr/>
            <p:nvPr/>
          </p:nvGrpSpPr>
          <p:grpSpPr>
            <a:xfrm>
              <a:off x="3757567" y="524858"/>
              <a:ext cx="934425" cy="822284"/>
              <a:chOff x="5765267" y="3162945"/>
              <a:chExt cx="1531380" cy="1226820"/>
            </a:xfrm>
          </p:grpSpPr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217EFB07-2052-43C7-AFC1-61BFAFEF90CC}"/>
                  </a:ext>
                </a:extLst>
              </p:cNvPr>
              <p:cNvSpPr/>
              <p:nvPr/>
            </p:nvSpPr>
            <p:spPr>
              <a:xfrm>
                <a:off x="5765267" y="3162945"/>
                <a:ext cx="1531380" cy="122682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050" dirty="0"/>
              </a:p>
            </p:txBody>
          </p:sp>
          <p:grpSp>
            <p:nvGrpSpPr>
              <p:cNvPr id="16" name="Group 102">
                <a:extLst>
                  <a:ext uri="{FF2B5EF4-FFF2-40B4-BE49-F238E27FC236}">
                    <a16:creationId xmlns:a16="http://schemas.microsoft.com/office/drawing/2014/main" id="{7469CF73-C03C-4A79-A74D-BC9A23A81B1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001707" y="3624581"/>
                <a:ext cx="172346" cy="352850"/>
                <a:chOff x="4686300" y="1439863"/>
                <a:chExt cx="1577975" cy="2936875"/>
              </a:xfrm>
            </p:grpSpPr>
            <p:sp>
              <p:nvSpPr>
                <p:cNvPr id="20" name="Freeform 1">
                  <a:extLst>
                    <a:ext uri="{FF2B5EF4-FFF2-40B4-BE49-F238E27FC236}">
                      <a16:creationId xmlns:a16="http://schemas.microsoft.com/office/drawing/2014/main" id="{0CD3EFAC-E839-4A86-8CC5-F7760D12EA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211763" y="1439863"/>
                  <a:ext cx="519112" cy="1103312"/>
                </a:xfrm>
                <a:custGeom>
                  <a:avLst/>
                  <a:gdLst>
                    <a:gd name="T0" fmla="*/ 168683281 w 1440"/>
                    <a:gd name="T1" fmla="*/ 0 h 3065"/>
                    <a:gd name="T2" fmla="*/ 179079581 w 1440"/>
                    <a:gd name="T3" fmla="*/ 16067678 h 3065"/>
                    <a:gd name="T4" fmla="*/ 184797744 w 1440"/>
                    <a:gd name="T5" fmla="*/ 33172434 h 3065"/>
                    <a:gd name="T6" fmla="*/ 187007214 w 1440"/>
                    <a:gd name="T7" fmla="*/ 51443137 h 3065"/>
                    <a:gd name="T8" fmla="*/ 185967548 w 1440"/>
                    <a:gd name="T9" fmla="*/ 69843429 h 3065"/>
                    <a:gd name="T10" fmla="*/ 183628300 w 1440"/>
                    <a:gd name="T11" fmla="*/ 80079933 h 3065"/>
                    <a:gd name="T12" fmla="*/ 176740332 w 1440"/>
                    <a:gd name="T13" fmla="*/ 99516943 h 3065"/>
                    <a:gd name="T14" fmla="*/ 160625870 w 1440"/>
                    <a:gd name="T15" fmla="*/ 125821484 h 3065"/>
                    <a:gd name="T16" fmla="*/ 148020100 w 1440"/>
                    <a:gd name="T17" fmla="*/ 143055470 h 3065"/>
                    <a:gd name="T18" fmla="*/ 125018031 w 1440"/>
                    <a:gd name="T19" fmla="*/ 165861451 h 3065"/>
                    <a:gd name="T20" fmla="*/ 99806492 w 1440"/>
                    <a:gd name="T21" fmla="*/ 187630715 h 3065"/>
                    <a:gd name="T22" fmla="*/ 71216038 w 1440"/>
                    <a:gd name="T23" fmla="*/ 213935617 h 3065"/>
                    <a:gd name="T24" fmla="*/ 52892105 w 1440"/>
                    <a:gd name="T25" fmla="*/ 235704880 h 3065"/>
                    <a:gd name="T26" fmla="*/ 47044165 w 1440"/>
                    <a:gd name="T27" fmla="*/ 243738719 h 3065"/>
                    <a:gd name="T28" fmla="*/ 41326002 w 1440"/>
                    <a:gd name="T29" fmla="*/ 258510861 h 3065"/>
                    <a:gd name="T30" fmla="*/ 37947087 w 1440"/>
                    <a:gd name="T31" fmla="*/ 273412233 h 3065"/>
                    <a:gd name="T32" fmla="*/ 37947087 w 1440"/>
                    <a:gd name="T33" fmla="*/ 289480271 h 3065"/>
                    <a:gd name="T34" fmla="*/ 41326002 w 1440"/>
                    <a:gd name="T35" fmla="*/ 305418360 h 3065"/>
                    <a:gd name="T36" fmla="*/ 47044165 w 1440"/>
                    <a:gd name="T37" fmla="*/ 316951120 h 3065"/>
                    <a:gd name="T38" fmla="*/ 67707346 w 1440"/>
                    <a:gd name="T39" fmla="*/ 351289501 h 3065"/>
                    <a:gd name="T40" fmla="*/ 89539971 w 1440"/>
                    <a:gd name="T41" fmla="*/ 385498653 h 3065"/>
                    <a:gd name="T42" fmla="*/ 96297439 w 1440"/>
                    <a:gd name="T43" fmla="*/ 397031053 h 3065"/>
                    <a:gd name="T44" fmla="*/ 48213608 w 1440"/>
                    <a:gd name="T45" fmla="*/ 351289501 h 3065"/>
                    <a:gd name="T46" fmla="*/ 35607839 w 1440"/>
                    <a:gd name="T47" fmla="*/ 337554077 h 3065"/>
                    <a:gd name="T48" fmla="*/ 14945018 w 1440"/>
                    <a:gd name="T49" fmla="*/ 310083228 h 3065"/>
                    <a:gd name="T50" fmla="*/ 6887607 w 1440"/>
                    <a:gd name="T51" fmla="*/ 295181856 h 3065"/>
                    <a:gd name="T52" fmla="*/ 0 w 1440"/>
                    <a:gd name="T53" fmla="*/ 271079979 h 3065"/>
                    <a:gd name="T54" fmla="*/ 1169444 w 1440"/>
                    <a:gd name="T55" fmla="*/ 252809276 h 3065"/>
                    <a:gd name="T56" fmla="*/ 2339248 w 1440"/>
                    <a:gd name="T57" fmla="*/ 247107691 h 3065"/>
                    <a:gd name="T58" fmla="*/ 13775214 w 1440"/>
                    <a:gd name="T59" fmla="*/ 225338427 h 3065"/>
                    <a:gd name="T60" fmla="*/ 31059480 w 1440"/>
                    <a:gd name="T61" fmla="*/ 205901417 h 3065"/>
                    <a:gd name="T62" fmla="*/ 42495806 w 1440"/>
                    <a:gd name="T63" fmla="*/ 194498607 h 3065"/>
                    <a:gd name="T64" fmla="*/ 82652003 w 1440"/>
                    <a:gd name="T65" fmla="*/ 162492480 h 3065"/>
                    <a:gd name="T66" fmla="*/ 121639117 w 1440"/>
                    <a:gd name="T67" fmla="*/ 130486352 h 3065"/>
                    <a:gd name="T68" fmla="*/ 133075082 w 1440"/>
                    <a:gd name="T69" fmla="*/ 117787645 h 3065"/>
                    <a:gd name="T70" fmla="*/ 156077512 w 1440"/>
                    <a:gd name="T71" fmla="*/ 89280079 h 3065"/>
                    <a:gd name="T72" fmla="*/ 164134563 w 1440"/>
                    <a:gd name="T73" fmla="*/ 72046094 h 3065"/>
                    <a:gd name="T74" fmla="*/ 169852725 w 1440"/>
                    <a:gd name="T75" fmla="*/ 53775391 h 3065"/>
                    <a:gd name="T76" fmla="*/ 172191974 w 1440"/>
                    <a:gd name="T77" fmla="*/ 41206273 h 3065"/>
                    <a:gd name="T78" fmla="*/ 171022530 w 1440"/>
                    <a:gd name="T79" fmla="*/ 13735424 h 306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440" h="3065">
                      <a:moveTo>
                        <a:pt x="1298" y="0"/>
                      </a:moveTo>
                      <a:lnTo>
                        <a:pt x="1298" y="0"/>
                      </a:lnTo>
                      <a:lnTo>
                        <a:pt x="1342" y="53"/>
                      </a:lnTo>
                      <a:lnTo>
                        <a:pt x="1378" y="124"/>
                      </a:lnTo>
                      <a:lnTo>
                        <a:pt x="1404" y="185"/>
                      </a:lnTo>
                      <a:lnTo>
                        <a:pt x="1422" y="256"/>
                      </a:lnTo>
                      <a:lnTo>
                        <a:pt x="1439" y="327"/>
                      </a:lnTo>
                      <a:lnTo>
                        <a:pt x="1439" y="397"/>
                      </a:lnTo>
                      <a:lnTo>
                        <a:pt x="1439" y="468"/>
                      </a:lnTo>
                      <a:lnTo>
                        <a:pt x="1431" y="539"/>
                      </a:lnTo>
                      <a:lnTo>
                        <a:pt x="1413" y="618"/>
                      </a:lnTo>
                      <a:lnTo>
                        <a:pt x="1386" y="697"/>
                      </a:lnTo>
                      <a:lnTo>
                        <a:pt x="1360" y="768"/>
                      </a:lnTo>
                      <a:lnTo>
                        <a:pt x="1316" y="839"/>
                      </a:lnTo>
                      <a:lnTo>
                        <a:pt x="1236" y="971"/>
                      </a:lnTo>
                      <a:lnTo>
                        <a:pt x="1139" y="1104"/>
                      </a:lnTo>
                      <a:lnTo>
                        <a:pt x="1051" y="1192"/>
                      </a:lnTo>
                      <a:lnTo>
                        <a:pt x="962" y="1280"/>
                      </a:lnTo>
                      <a:lnTo>
                        <a:pt x="768" y="1448"/>
                      </a:lnTo>
                      <a:lnTo>
                        <a:pt x="654" y="1545"/>
                      </a:lnTo>
                      <a:lnTo>
                        <a:pt x="548" y="1651"/>
                      </a:lnTo>
                      <a:lnTo>
                        <a:pt x="442" y="1757"/>
                      </a:lnTo>
                      <a:lnTo>
                        <a:pt x="407" y="1819"/>
                      </a:lnTo>
                      <a:lnTo>
                        <a:pt x="362" y="1881"/>
                      </a:lnTo>
                      <a:lnTo>
                        <a:pt x="336" y="1934"/>
                      </a:lnTo>
                      <a:lnTo>
                        <a:pt x="318" y="1995"/>
                      </a:lnTo>
                      <a:lnTo>
                        <a:pt x="301" y="2057"/>
                      </a:lnTo>
                      <a:lnTo>
                        <a:pt x="292" y="2110"/>
                      </a:lnTo>
                      <a:lnTo>
                        <a:pt x="292" y="2172"/>
                      </a:lnTo>
                      <a:lnTo>
                        <a:pt x="292" y="2234"/>
                      </a:lnTo>
                      <a:lnTo>
                        <a:pt x="301" y="2296"/>
                      </a:lnTo>
                      <a:lnTo>
                        <a:pt x="318" y="2357"/>
                      </a:lnTo>
                      <a:lnTo>
                        <a:pt x="362" y="2446"/>
                      </a:lnTo>
                      <a:lnTo>
                        <a:pt x="407" y="2543"/>
                      </a:lnTo>
                      <a:lnTo>
                        <a:pt x="521" y="2711"/>
                      </a:lnTo>
                      <a:lnTo>
                        <a:pt x="636" y="2887"/>
                      </a:lnTo>
                      <a:lnTo>
                        <a:pt x="689" y="2975"/>
                      </a:lnTo>
                      <a:lnTo>
                        <a:pt x="741" y="3064"/>
                      </a:lnTo>
                      <a:lnTo>
                        <a:pt x="548" y="2887"/>
                      </a:lnTo>
                      <a:lnTo>
                        <a:pt x="371" y="2711"/>
                      </a:lnTo>
                      <a:lnTo>
                        <a:pt x="274" y="2605"/>
                      </a:lnTo>
                      <a:lnTo>
                        <a:pt x="194" y="2507"/>
                      </a:lnTo>
                      <a:lnTo>
                        <a:pt x="115" y="2393"/>
                      </a:lnTo>
                      <a:lnTo>
                        <a:pt x="53" y="2278"/>
                      </a:lnTo>
                      <a:lnTo>
                        <a:pt x="18" y="2190"/>
                      </a:lnTo>
                      <a:lnTo>
                        <a:pt x="0" y="2092"/>
                      </a:lnTo>
                      <a:lnTo>
                        <a:pt x="0" y="1995"/>
                      </a:lnTo>
                      <a:lnTo>
                        <a:pt x="9" y="1951"/>
                      </a:lnTo>
                      <a:lnTo>
                        <a:pt x="18" y="1907"/>
                      </a:lnTo>
                      <a:lnTo>
                        <a:pt x="53" y="1819"/>
                      </a:lnTo>
                      <a:lnTo>
                        <a:pt x="106" y="1739"/>
                      </a:lnTo>
                      <a:lnTo>
                        <a:pt x="168" y="1660"/>
                      </a:lnTo>
                      <a:lnTo>
                        <a:pt x="239" y="1589"/>
                      </a:lnTo>
                      <a:lnTo>
                        <a:pt x="327" y="1501"/>
                      </a:lnTo>
                      <a:lnTo>
                        <a:pt x="424" y="1413"/>
                      </a:lnTo>
                      <a:lnTo>
                        <a:pt x="636" y="1254"/>
                      </a:lnTo>
                      <a:lnTo>
                        <a:pt x="839" y="1086"/>
                      </a:lnTo>
                      <a:lnTo>
                        <a:pt x="936" y="1007"/>
                      </a:lnTo>
                      <a:lnTo>
                        <a:pt x="1024" y="909"/>
                      </a:lnTo>
                      <a:lnTo>
                        <a:pt x="1121" y="803"/>
                      </a:lnTo>
                      <a:lnTo>
                        <a:pt x="1201" y="689"/>
                      </a:lnTo>
                      <a:lnTo>
                        <a:pt x="1236" y="618"/>
                      </a:lnTo>
                      <a:lnTo>
                        <a:pt x="1263" y="556"/>
                      </a:lnTo>
                      <a:lnTo>
                        <a:pt x="1289" y="486"/>
                      </a:lnTo>
                      <a:lnTo>
                        <a:pt x="1307" y="415"/>
                      </a:lnTo>
                      <a:lnTo>
                        <a:pt x="1325" y="318"/>
                      </a:lnTo>
                      <a:lnTo>
                        <a:pt x="1325" y="212"/>
                      </a:lnTo>
                      <a:lnTo>
                        <a:pt x="1316" y="106"/>
                      </a:lnTo>
                      <a:lnTo>
                        <a:pt x="1298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1" name="Freeform 2">
                  <a:extLst>
                    <a:ext uri="{FF2B5EF4-FFF2-40B4-BE49-F238E27FC236}">
                      <a16:creationId xmlns:a16="http://schemas.microsoft.com/office/drawing/2014/main" id="{D8859B28-7202-4762-A8C9-2C6E5B9959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478463" y="1849438"/>
                  <a:ext cx="446087" cy="763587"/>
                </a:xfrm>
                <a:custGeom>
                  <a:avLst/>
                  <a:gdLst>
                    <a:gd name="T0" fmla="*/ 45962095 w 1238"/>
                    <a:gd name="T1" fmla="*/ 53838646 h 2120"/>
                    <a:gd name="T2" fmla="*/ 72319062 w 1238"/>
                    <a:gd name="T3" fmla="*/ 36584101 h 2120"/>
                    <a:gd name="T4" fmla="*/ 101013122 w 1238"/>
                    <a:gd name="T5" fmla="*/ 21795006 h 2120"/>
                    <a:gd name="T6" fmla="*/ 160608255 w 1238"/>
                    <a:gd name="T7" fmla="*/ 0 h 2120"/>
                    <a:gd name="T8" fmla="*/ 112438787 w 1238"/>
                    <a:gd name="T9" fmla="*/ 30875928 h 2120"/>
                    <a:gd name="T10" fmla="*/ 78032075 w 1238"/>
                    <a:gd name="T11" fmla="*/ 56173710 h 2120"/>
                    <a:gd name="T12" fmla="*/ 67774956 w 1238"/>
                    <a:gd name="T13" fmla="*/ 66422344 h 2120"/>
                    <a:gd name="T14" fmla="*/ 52843653 w 1238"/>
                    <a:gd name="T15" fmla="*/ 81341465 h 2120"/>
                    <a:gd name="T16" fmla="*/ 43625002 w 1238"/>
                    <a:gd name="T17" fmla="*/ 100801408 h 2120"/>
                    <a:gd name="T18" fmla="*/ 41288271 w 1238"/>
                    <a:gd name="T19" fmla="*/ 108844644 h 2120"/>
                    <a:gd name="T20" fmla="*/ 42456817 w 1238"/>
                    <a:gd name="T21" fmla="*/ 123634100 h 2120"/>
                    <a:gd name="T22" fmla="*/ 45962095 w 1238"/>
                    <a:gd name="T23" fmla="*/ 131677337 h 2120"/>
                    <a:gd name="T24" fmla="*/ 59724852 w 1238"/>
                    <a:gd name="T25" fmla="*/ 154640054 h 2120"/>
                    <a:gd name="T26" fmla="*/ 74656155 w 1238"/>
                    <a:gd name="T27" fmla="*/ 177472746 h 2120"/>
                    <a:gd name="T28" fmla="*/ 78032075 w 1238"/>
                    <a:gd name="T29" fmla="*/ 183310585 h 2120"/>
                    <a:gd name="T30" fmla="*/ 82705899 w 1238"/>
                    <a:gd name="T31" fmla="*/ 199267392 h 2120"/>
                    <a:gd name="T32" fmla="*/ 80369167 w 1238"/>
                    <a:gd name="T33" fmla="*/ 216521937 h 2120"/>
                    <a:gd name="T34" fmla="*/ 78032075 w 1238"/>
                    <a:gd name="T35" fmla="*/ 222230110 h 2120"/>
                    <a:gd name="T36" fmla="*/ 69981970 w 1238"/>
                    <a:gd name="T37" fmla="*/ 237149232 h 2120"/>
                    <a:gd name="T38" fmla="*/ 58556305 w 1238"/>
                    <a:gd name="T39" fmla="*/ 249732929 h 2120"/>
                    <a:gd name="T40" fmla="*/ 31031152 w 1238"/>
                    <a:gd name="T41" fmla="*/ 270360224 h 2120"/>
                    <a:gd name="T42" fmla="*/ 27525514 w 1238"/>
                    <a:gd name="T43" fmla="*/ 273733333 h 2120"/>
                    <a:gd name="T44" fmla="*/ 24149594 w 1238"/>
                    <a:gd name="T45" fmla="*/ 274901045 h 2120"/>
                    <a:gd name="T46" fmla="*/ 33367884 w 1238"/>
                    <a:gd name="T47" fmla="*/ 265690097 h 2120"/>
                    <a:gd name="T48" fmla="*/ 42456817 w 1238"/>
                    <a:gd name="T49" fmla="*/ 248565578 h 2120"/>
                    <a:gd name="T50" fmla="*/ 45962095 w 1238"/>
                    <a:gd name="T51" fmla="*/ 235981520 h 2120"/>
                    <a:gd name="T52" fmla="*/ 45962095 w 1238"/>
                    <a:gd name="T53" fmla="*/ 230273347 h 2120"/>
                    <a:gd name="T54" fmla="*/ 41288271 w 1238"/>
                    <a:gd name="T55" fmla="*/ 211851450 h 2120"/>
                    <a:gd name="T56" fmla="*/ 29862606 w 1238"/>
                    <a:gd name="T57" fmla="*/ 195894643 h 2120"/>
                    <a:gd name="T58" fmla="*/ 17268395 w 1238"/>
                    <a:gd name="T59" fmla="*/ 179807810 h 2120"/>
                    <a:gd name="T60" fmla="*/ 8049744 w 1238"/>
                    <a:gd name="T61" fmla="*/ 161515579 h 2120"/>
                    <a:gd name="T62" fmla="*/ 1168546 w 1238"/>
                    <a:gd name="T63" fmla="*/ 140888285 h 2120"/>
                    <a:gd name="T64" fmla="*/ 1168546 w 1238"/>
                    <a:gd name="T65" fmla="*/ 120260990 h 2120"/>
                    <a:gd name="T66" fmla="*/ 2337092 w 1238"/>
                    <a:gd name="T67" fmla="*/ 110012356 h 2120"/>
                    <a:gd name="T68" fmla="*/ 10386837 w 1238"/>
                    <a:gd name="T69" fmla="*/ 91590460 h 2120"/>
                    <a:gd name="T70" fmla="*/ 22981047 w 1238"/>
                    <a:gd name="T71" fmla="*/ 74465941 h 2120"/>
                    <a:gd name="T72" fmla="*/ 37912350 w 1238"/>
                    <a:gd name="T73" fmla="*/ 59546819 h 212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238" h="2120">
                      <a:moveTo>
                        <a:pt x="354" y="415"/>
                      </a:moveTo>
                      <a:lnTo>
                        <a:pt x="354" y="415"/>
                      </a:lnTo>
                      <a:lnTo>
                        <a:pt x="451" y="344"/>
                      </a:lnTo>
                      <a:lnTo>
                        <a:pt x="557" y="282"/>
                      </a:lnTo>
                      <a:lnTo>
                        <a:pt x="672" y="221"/>
                      </a:lnTo>
                      <a:lnTo>
                        <a:pt x="778" y="168"/>
                      </a:lnTo>
                      <a:lnTo>
                        <a:pt x="1008" y="79"/>
                      </a:lnTo>
                      <a:lnTo>
                        <a:pt x="1237" y="0"/>
                      </a:lnTo>
                      <a:lnTo>
                        <a:pt x="866" y="238"/>
                      </a:lnTo>
                      <a:lnTo>
                        <a:pt x="690" y="371"/>
                      </a:lnTo>
                      <a:lnTo>
                        <a:pt x="601" y="433"/>
                      </a:lnTo>
                      <a:lnTo>
                        <a:pt x="522" y="512"/>
                      </a:lnTo>
                      <a:lnTo>
                        <a:pt x="460" y="565"/>
                      </a:lnTo>
                      <a:lnTo>
                        <a:pt x="407" y="627"/>
                      </a:lnTo>
                      <a:lnTo>
                        <a:pt x="363" y="697"/>
                      </a:lnTo>
                      <a:lnTo>
                        <a:pt x="336" y="777"/>
                      </a:lnTo>
                      <a:lnTo>
                        <a:pt x="318" y="839"/>
                      </a:lnTo>
                      <a:lnTo>
                        <a:pt x="318" y="892"/>
                      </a:lnTo>
                      <a:lnTo>
                        <a:pt x="327" y="953"/>
                      </a:lnTo>
                      <a:lnTo>
                        <a:pt x="354" y="1015"/>
                      </a:lnTo>
                      <a:lnTo>
                        <a:pt x="398" y="1104"/>
                      </a:lnTo>
                      <a:lnTo>
                        <a:pt x="460" y="1192"/>
                      </a:lnTo>
                      <a:lnTo>
                        <a:pt x="522" y="1280"/>
                      </a:lnTo>
                      <a:lnTo>
                        <a:pt x="575" y="1368"/>
                      </a:lnTo>
                      <a:lnTo>
                        <a:pt x="601" y="1413"/>
                      </a:lnTo>
                      <a:lnTo>
                        <a:pt x="619" y="1448"/>
                      </a:lnTo>
                      <a:lnTo>
                        <a:pt x="637" y="1536"/>
                      </a:lnTo>
                      <a:lnTo>
                        <a:pt x="628" y="1624"/>
                      </a:lnTo>
                      <a:lnTo>
                        <a:pt x="619" y="1669"/>
                      </a:lnTo>
                      <a:lnTo>
                        <a:pt x="601" y="1713"/>
                      </a:lnTo>
                      <a:lnTo>
                        <a:pt x="575" y="1775"/>
                      </a:lnTo>
                      <a:lnTo>
                        <a:pt x="539" y="1828"/>
                      </a:lnTo>
                      <a:lnTo>
                        <a:pt x="495" y="1881"/>
                      </a:lnTo>
                      <a:lnTo>
                        <a:pt x="451" y="1925"/>
                      </a:lnTo>
                      <a:lnTo>
                        <a:pt x="354" y="2013"/>
                      </a:lnTo>
                      <a:lnTo>
                        <a:pt x="239" y="2084"/>
                      </a:lnTo>
                      <a:lnTo>
                        <a:pt x="212" y="2110"/>
                      </a:lnTo>
                      <a:lnTo>
                        <a:pt x="204" y="2119"/>
                      </a:lnTo>
                      <a:lnTo>
                        <a:pt x="186" y="2119"/>
                      </a:lnTo>
                      <a:lnTo>
                        <a:pt x="257" y="2048"/>
                      </a:lnTo>
                      <a:lnTo>
                        <a:pt x="310" y="1969"/>
                      </a:lnTo>
                      <a:lnTo>
                        <a:pt x="327" y="1916"/>
                      </a:lnTo>
                      <a:lnTo>
                        <a:pt x="345" y="1872"/>
                      </a:lnTo>
                      <a:lnTo>
                        <a:pt x="354" y="1819"/>
                      </a:lnTo>
                      <a:lnTo>
                        <a:pt x="354" y="1775"/>
                      </a:lnTo>
                      <a:lnTo>
                        <a:pt x="345" y="1695"/>
                      </a:lnTo>
                      <a:lnTo>
                        <a:pt x="318" y="1633"/>
                      </a:lnTo>
                      <a:lnTo>
                        <a:pt x="274" y="1572"/>
                      </a:lnTo>
                      <a:lnTo>
                        <a:pt x="230" y="1510"/>
                      </a:lnTo>
                      <a:lnTo>
                        <a:pt x="133" y="1386"/>
                      </a:lnTo>
                      <a:lnTo>
                        <a:pt x="98" y="1315"/>
                      </a:lnTo>
                      <a:lnTo>
                        <a:pt x="62" y="1245"/>
                      </a:lnTo>
                      <a:lnTo>
                        <a:pt x="36" y="1165"/>
                      </a:lnTo>
                      <a:lnTo>
                        <a:pt x="9" y="1086"/>
                      </a:lnTo>
                      <a:lnTo>
                        <a:pt x="0" y="1006"/>
                      </a:lnTo>
                      <a:lnTo>
                        <a:pt x="9" y="927"/>
                      </a:lnTo>
                      <a:lnTo>
                        <a:pt x="18" y="848"/>
                      </a:lnTo>
                      <a:lnTo>
                        <a:pt x="45" y="777"/>
                      </a:lnTo>
                      <a:lnTo>
                        <a:pt x="80" y="706"/>
                      </a:lnTo>
                      <a:lnTo>
                        <a:pt x="124" y="636"/>
                      </a:lnTo>
                      <a:lnTo>
                        <a:pt x="177" y="574"/>
                      </a:lnTo>
                      <a:lnTo>
                        <a:pt x="230" y="512"/>
                      </a:lnTo>
                      <a:lnTo>
                        <a:pt x="292" y="459"/>
                      </a:lnTo>
                      <a:lnTo>
                        <a:pt x="354" y="415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2" name="Freeform 3">
                  <a:extLst>
                    <a:ext uri="{FF2B5EF4-FFF2-40B4-BE49-F238E27FC236}">
                      <a16:creationId xmlns:a16="http://schemas.microsoft.com/office/drawing/2014/main" id="{17FD9FF0-D2D3-44D8-9539-EB516E486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897563" y="2530475"/>
                  <a:ext cx="322262" cy="393700"/>
                </a:xfrm>
                <a:custGeom>
                  <a:avLst/>
                  <a:gdLst>
                    <a:gd name="T0" fmla="*/ 16018551 w 893"/>
                    <a:gd name="T1" fmla="*/ 12539435 h 1095"/>
                    <a:gd name="T2" fmla="*/ 29953044 w 893"/>
                    <a:gd name="T3" fmla="*/ 3490447 h 1095"/>
                    <a:gd name="T4" fmla="*/ 45971595 w 893"/>
                    <a:gd name="T5" fmla="*/ 0 h 1095"/>
                    <a:gd name="T6" fmla="*/ 54045827 w 893"/>
                    <a:gd name="T7" fmla="*/ 0 h 1095"/>
                    <a:gd name="T8" fmla="*/ 67850406 w 893"/>
                    <a:gd name="T9" fmla="*/ 0 h 1095"/>
                    <a:gd name="T10" fmla="*/ 81654984 w 893"/>
                    <a:gd name="T11" fmla="*/ 4653929 h 1095"/>
                    <a:gd name="T12" fmla="*/ 94287438 w 893"/>
                    <a:gd name="T13" fmla="*/ 10341546 h 1095"/>
                    <a:gd name="T14" fmla="*/ 100147698 w 893"/>
                    <a:gd name="T15" fmla="*/ 14866040 h 1095"/>
                    <a:gd name="T16" fmla="*/ 107050168 w 893"/>
                    <a:gd name="T17" fmla="*/ 24044463 h 1095"/>
                    <a:gd name="T18" fmla="*/ 112780152 w 893"/>
                    <a:gd name="T19" fmla="*/ 34256934 h 1095"/>
                    <a:gd name="T20" fmla="*/ 114994124 w 893"/>
                    <a:gd name="T21" fmla="*/ 45761962 h 1095"/>
                    <a:gd name="T22" fmla="*/ 114994124 w 893"/>
                    <a:gd name="T23" fmla="*/ 57137915 h 1095"/>
                    <a:gd name="T24" fmla="*/ 113952276 w 893"/>
                    <a:gd name="T25" fmla="*/ 63989373 h 1095"/>
                    <a:gd name="T26" fmla="*/ 109264140 w 893"/>
                    <a:gd name="T27" fmla="*/ 76528808 h 1095"/>
                    <a:gd name="T28" fmla="*/ 96631686 w 893"/>
                    <a:gd name="T29" fmla="*/ 92429255 h 1095"/>
                    <a:gd name="T30" fmla="*/ 86343481 w 893"/>
                    <a:gd name="T31" fmla="*/ 102770801 h 1095"/>
                    <a:gd name="T32" fmla="*/ 66678281 w 893"/>
                    <a:gd name="T33" fmla="*/ 115310236 h 1095"/>
                    <a:gd name="T34" fmla="*/ 44799470 w 893"/>
                    <a:gd name="T35" fmla="*/ 126686188 h 1095"/>
                    <a:gd name="T36" fmla="*/ 0 w 893"/>
                    <a:gd name="T37" fmla="*/ 141422793 h 1095"/>
                    <a:gd name="T38" fmla="*/ 5730345 w 893"/>
                    <a:gd name="T39" fmla="*/ 136898299 h 1095"/>
                    <a:gd name="T40" fmla="*/ 23050935 w 893"/>
                    <a:gd name="T41" fmla="*/ 126686188 h 1095"/>
                    <a:gd name="T42" fmla="*/ 55217952 w 893"/>
                    <a:gd name="T43" fmla="*/ 102770801 h 1095"/>
                    <a:gd name="T44" fmla="*/ 70194654 w 893"/>
                    <a:gd name="T45" fmla="*/ 89067884 h 1095"/>
                    <a:gd name="T46" fmla="*/ 77096763 w 893"/>
                    <a:gd name="T47" fmla="*/ 78855413 h 1095"/>
                    <a:gd name="T48" fmla="*/ 83999232 w 893"/>
                    <a:gd name="T49" fmla="*/ 61662409 h 1095"/>
                    <a:gd name="T50" fmla="*/ 86343481 w 893"/>
                    <a:gd name="T51" fmla="*/ 49122974 h 1095"/>
                    <a:gd name="T52" fmla="*/ 85171357 w 893"/>
                    <a:gd name="T53" fmla="*/ 43435357 h 1095"/>
                    <a:gd name="T54" fmla="*/ 79441011 w 893"/>
                    <a:gd name="T55" fmla="*/ 29732440 h 1095"/>
                    <a:gd name="T56" fmla="*/ 70194654 w 893"/>
                    <a:gd name="T57" fmla="*/ 18356487 h 1095"/>
                    <a:gd name="T58" fmla="*/ 57562200 w 893"/>
                    <a:gd name="T59" fmla="*/ 11505029 h 1095"/>
                    <a:gd name="T60" fmla="*/ 42585498 w 893"/>
                    <a:gd name="T61" fmla="*/ 8014941 h 1095"/>
                    <a:gd name="T62" fmla="*/ 36855513 w 893"/>
                    <a:gd name="T63" fmla="*/ 8014941 h 1095"/>
                    <a:gd name="T64" fmla="*/ 16018551 w 893"/>
                    <a:gd name="T65" fmla="*/ 12539435 h 109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893" h="1095">
                      <a:moveTo>
                        <a:pt x="123" y="97"/>
                      </a:moveTo>
                      <a:lnTo>
                        <a:pt x="123" y="97"/>
                      </a:lnTo>
                      <a:lnTo>
                        <a:pt x="177" y="53"/>
                      </a:lnTo>
                      <a:lnTo>
                        <a:pt x="230" y="27"/>
                      </a:lnTo>
                      <a:lnTo>
                        <a:pt x="291" y="9"/>
                      </a:lnTo>
                      <a:lnTo>
                        <a:pt x="353" y="0"/>
                      </a:lnTo>
                      <a:lnTo>
                        <a:pt x="415" y="0"/>
                      </a:lnTo>
                      <a:lnTo>
                        <a:pt x="468" y="0"/>
                      </a:lnTo>
                      <a:lnTo>
                        <a:pt x="521" y="0"/>
                      </a:lnTo>
                      <a:lnTo>
                        <a:pt x="574" y="18"/>
                      </a:lnTo>
                      <a:lnTo>
                        <a:pt x="627" y="36"/>
                      </a:lnTo>
                      <a:lnTo>
                        <a:pt x="671" y="53"/>
                      </a:lnTo>
                      <a:lnTo>
                        <a:pt x="724" y="80"/>
                      </a:lnTo>
                      <a:lnTo>
                        <a:pt x="769" y="115"/>
                      </a:lnTo>
                      <a:lnTo>
                        <a:pt x="795" y="150"/>
                      </a:lnTo>
                      <a:lnTo>
                        <a:pt x="822" y="186"/>
                      </a:lnTo>
                      <a:lnTo>
                        <a:pt x="848" y="221"/>
                      </a:lnTo>
                      <a:lnTo>
                        <a:pt x="866" y="265"/>
                      </a:lnTo>
                      <a:lnTo>
                        <a:pt x="883" y="309"/>
                      </a:lnTo>
                      <a:lnTo>
                        <a:pt x="883" y="354"/>
                      </a:lnTo>
                      <a:lnTo>
                        <a:pt x="892" y="398"/>
                      </a:lnTo>
                      <a:lnTo>
                        <a:pt x="883" y="442"/>
                      </a:lnTo>
                      <a:lnTo>
                        <a:pt x="875" y="495"/>
                      </a:lnTo>
                      <a:lnTo>
                        <a:pt x="857" y="548"/>
                      </a:lnTo>
                      <a:lnTo>
                        <a:pt x="839" y="592"/>
                      </a:lnTo>
                      <a:lnTo>
                        <a:pt x="804" y="636"/>
                      </a:lnTo>
                      <a:lnTo>
                        <a:pt x="742" y="715"/>
                      </a:lnTo>
                      <a:lnTo>
                        <a:pt x="663" y="795"/>
                      </a:lnTo>
                      <a:lnTo>
                        <a:pt x="592" y="848"/>
                      </a:lnTo>
                      <a:lnTo>
                        <a:pt x="512" y="892"/>
                      </a:lnTo>
                      <a:lnTo>
                        <a:pt x="433" y="936"/>
                      </a:lnTo>
                      <a:lnTo>
                        <a:pt x="344" y="980"/>
                      </a:lnTo>
                      <a:lnTo>
                        <a:pt x="177" y="1042"/>
                      </a:lnTo>
                      <a:lnTo>
                        <a:pt x="0" y="1094"/>
                      </a:lnTo>
                      <a:lnTo>
                        <a:pt x="44" y="1059"/>
                      </a:lnTo>
                      <a:lnTo>
                        <a:pt x="177" y="980"/>
                      </a:lnTo>
                      <a:lnTo>
                        <a:pt x="309" y="892"/>
                      </a:lnTo>
                      <a:lnTo>
                        <a:pt x="424" y="795"/>
                      </a:lnTo>
                      <a:lnTo>
                        <a:pt x="486" y="742"/>
                      </a:lnTo>
                      <a:lnTo>
                        <a:pt x="539" y="689"/>
                      </a:lnTo>
                      <a:lnTo>
                        <a:pt x="592" y="610"/>
                      </a:lnTo>
                      <a:lnTo>
                        <a:pt x="636" y="521"/>
                      </a:lnTo>
                      <a:lnTo>
                        <a:pt x="645" y="477"/>
                      </a:lnTo>
                      <a:lnTo>
                        <a:pt x="654" y="424"/>
                      </a:lnTo>
                      <a:lnTo>
                        <a:pt x="663" y="380"/>
                      </a:lnTo>
                      <a:lnTo>
                        <a:pt x="654" y="336"/>
                      </a:lnTo>
                      <a:lnTo>
                        <a:pt x="636" y="274"/>
                      </a:lnTo>
                      <a:lnTo>
                        <a:pt x="610" y="230"/>
                      </a:lnTo>
                      <a:lnTo>
                        <a:pt x="574" y="186"/>
                      </a:lnTo>
                      <a:lnTo>
                        <a:pt x="539" y="142"/>
                      </a:lnTo>
                      <a:lnTo>
                        <a:pt x="495" y="115"/>
                      </a:lnTo>
                      <a:lnTo>
                        <a:pt x="442" y="89"/>
                      </a:lnTo>
                      <a:lnTo>
                        <a:pt x="389" y="71"/>
                      </a:lnTo>
                      <a:lnTo>
                        <a:pt x="327" y="62"/>
                      </a:lnTo>
                      <a:lnTo>
                        <a:pt x="283" y="62"/>
                      </a:lnTo>
                      <a:lnTo>
                        <a:pt x="230" y="71"/>
                      </a:lnTo>
                      <a:lnTo>
                        <a:pt x="123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3" name="Freeform 4">
                  <a:extLst>
                    <a:ext uri="{FF2B5EF4-FFF2-40B4-BE49-F238E27FC236}">
                      <a16:creationId xmlns:a16="http://schemas.microsoft.com/office/drawing/2014/main" id="{69405685-B041-4221-9470-2D14908892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892675" y="2549525"/>
                  <a:ext cx="1011238" cy="174625"/>
                </a:xfrm>
                <a:custGeom>
                  <a:avLst/>
                  <a:gdLst>
                    <a:gd name="T0" fmla="*/ 22922714 w 2810"/>
                    <a:gd name="T1" fmla="*/ 21600431 h 487"/>
                    <a:gd name="T2" fmla="*/ 73301080 w 2810"/>
                    <a:gd name="T3" fmla="*/ 5657205 h 487"/>
                    <a:gd name="T4" fmla="*/ 99591109 w 2810"/>
                    <a:gd name="T5" fmla="*/ 1157115 h 487"/>
                    <a:gd name="T6" fmla="*/ 125881137 w 2810"/>
                    <a:gd name="T7" fmla="*/ 0 h 487"/>
                    <a:gd name="T8" fmla="*/ 95058171 w 2810"/>
                    <a:gd name="T9" fmla="*/ 7971793 h 487"/>
                    <a:gd name="T10" fmla="*/ 65271634 w 2810"/>
                    <a:gd name="T11" fmla="*/ 19286202 h 487"/>
                    <a:gd name="T12" fmla="*/ 58407811 w 2810"/>
                    <a:gd name="T13" fmla="*/ 23915019 h 487"/>
                    <a:gd name="T14" fmla="*/ 52709611 w 2810"/>
                    <a:gd name="T15" fmla="*/ 29572224 h 487"/>
                    <a:gd name="T16" fmla="*/ 52709611 w 2810"/>
                    <a:gd name="T17" fmla="*/ 31886453 h 487"/>
                    <a:gd name="T18" fmla="*/ 57242189 w 2810"/>
                    <a:gd name="T19" fmla="*/ 36386543 h 487"/>
                    <a:gd name="T20" fmla="*/ 66437257 w 2810"/>
                    <a:gd name="T21" fmla="*/ 39729518 h 487"/>
                    <a:gd name="T22" fmla="*/ 96223794 w 2810"/>
                    <a:gd name="T23" fmla="*/ 43200862 h 487"/>
                    <a:gd name="T24" fmla="*/ 129377646 w 2810"/>
                    <a:gd name="T25" fmla="*/ 44358336 h 487"/>
                    <a:gd name="T26" fmla="*/ 198016595 w 2810"/>
                    <a:gd name="T27" fmla="*/ 43200862 h 487"/>
                    <a:gd name="T28" fmla="*/ 231040893 w 2810"/>
                    <a:gd name="T29" fmla="*/ 42043748 h 487"/>
                    <a:gd name="T30" fmla="*/ 297478150 w 2810"/>
                    <a:gd name="T31" fmla="*/ 35229428 h 487"/>
                    <a:gd name="T32" fmla="*/ 363785853 w 2810"/>
                    <a:gd name="T33" fmla="*/ 26100521 h 487"/>
                    <a:gd name="T34" fmla="*/ 335294132 w 2810"/>
                    <a:gd name="T35" fmla="*/ 40886633 h 487"/>
                    <a:gd name="T36" fmla="*/ 331797624 w 2810"/>
                    <a:gd name="T37" fmla="*/ 43200862 h 487"/>
                    <a:gd name="T38" fmla="*/ 320400864 w 2810"/>
                    <a:gd name="T39" fmla="*/ 46543838 h 487"/>
                    <a:gd name="T40" fmla="*/ 299809395 w 2810"/>
                    <a:gd name="T41" fmla="*/ 50015540 h 487"/>
                    <a:gd name="T42" fmla="*/ 237904716 w 2810"/>
                    <a:gd name="T43" fmla="*/ 59015720 h 487"/>
                    <a:gd name="T44" fmla="*/ 155667675 w 2810"/>
                    <a:gd name="T45" fmla="*/ 62487064 h 487"/>
                    <a:gd name="T46" fmla="*/ 123679446 w 2810"/>
                    <a:gd name="T47" fmla="*/ 62487064 h 487"/>
                    <a:gd name="T48" fmla="*/ 91561663 w 2810"/>
                    <a:gd name="T49" fmla="*/ 61329949 h 487"/>
                    <a:gd name="T50" fmla="*/ 38981605 w 2810"/>
                    <a:gd name="T51" fmla="*/ 55672745 h 487"/>
                    <a:gd name="T52" fmla="*/ 20591829 w 2810"/>
                    <a:gd name="T53" fmla="*/ 51172655 h 487"/>
                    <a:gd name="T54" fmla="*/ 5827754 w 2810"/>
                    <a:gd name="T55" fmla="*/ 45386723 h 487"/>
                    <a:gd name="T56" fmla="*/ 2331245 w 2810"/>
                    <a:gd name="T57" fmla="*/ 43200862 h 487"/>
                    <a:gd name="T58" fmla="*/ 0 w 2810"/>
                    <a:gd name="T59" fmla="*/ 38700773 h 487"/>
                    <a:gd name="T60" fmla="*/ 1165623 w 2810"/>
                    <a:gd name="T61" fmla="*/ 34072314 h 487"/>
                    <a:gd name="T62" fmla="*/ 6863823 w 2810"/>
                    <a:gd name="T63" fmla="*/ 30729339 h 487"/>
                    <a:gd name="T64" fmla="*/ 22922714 w 2810"/>
                    <a:gd name="T65" fmla="*/ 21600431 h 48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810" h="487">
                      <a:moveTo>
                        <a:pt x="177" y="168"/>
                      </a:moveTo>
                      <a:lnTo>
                        <a:pt x="177" y="168"/>
                      </a:lnTo>
                      <a:lnTo>
                        <a:pt x="372" y="97"/>
                      </a:lnTo>
                      <a:lnTo>
                        <a:pt x="566" y="44"/>
                      </a:lnTo>
                      <a:lnTo>
                        <a:pt x="663" y="18"/>
                      </a:lnTo>
                      <a:lnTo>
                        <a:pt x="769" y="9"/>
                      </a:lnTo>
                      <a:lnTo>
                        <a:pt x="875" y="0"/>
                      </a:lnTo>
                      <a:lnTo>
                        <a:pt x="972" y="0"/>
                      </a:lnTo>
                      <a:lnTo>
                        <a:pt x="734" y="62"/>
                      </a:lnTo>
                      <a:lnTo>
                        <a:pt x="619" y="106"/>
                      </a:lnTo>
                      <a:lnTo>
                        <a:pt x="504" y="150"/>
                      </a:lnTo>
                      <a:lnTo>
                        <a:pt x="451" y="186"/>
                      </a:lnTo>
                      <a:lnTo>
                        <a:pt x="425" y="203"/>
                      </a:lnTo>
                      <a:lnTo>
                        <a:pt x="407" y="230"/>
                      </a:lnTo>
                      <a:lnTo>
                        <a:pt x="407" y="248"/>
                      </a:lnTo>
                      <a:lnTo>
                        <a:pt x="416" y="265"/>
                      </a:lnTo>
                      <a:lnTo>
                        <a:pt x="442" y="283"/>
                      </a:lnTo>
                      <a:lnTo>
                        <a:pt x="513" y="309"/>
                      </a:lnTo>
                      <a:lnTo>
                        <a:pt x="592" y="318"/>
                      </a:lnTo>
                      <a:lnTo>
                        <a:pt x="743" y="336"/>
                      </a:lnTo>
                      <a:lnTo>
                        <a:pt x="999" y="345"/>
                      </a:lnTo>
                      <a:lnTo>
                        <a:pt x="1264" y="345"/>
                      </a:lnTo>
                      <a:lnTo>
                        <a:pt x="1529" y="336"/>
                      </a:lnTo>
                      <a:lnTo>
                        <a:pt x="1784" y="327"/>
                      </a:lnTo>
                      <a:lnTo>
                        <a:pt x="2041" y="301"/>
                      </a:lnTo>
                      <a:lnTo>
                        <a:pt x="2297" y="274"/>
                      </a:lnTo>
                      <a:lnTo>
                        <a:pt x="2809" y="203"/>
                      </a:lnTo>
                      <a:lnTo>
                        <a:pt x="2695" y="256"/>
                      </a:lnTo>
                      <a:lnTo>
                        <a:pt x="2589" y="318"/>
                      </a:lnTo>
                      <a:lnTo>
                        <a:pt x="2562" y="336"/>
                      </a:lnTo>
                      <a:lnTo>
                        <a:pt x="2536" y="345"/>
                      </a:lnTo>
                      <a:lnTo>
                        <a:pt x="2474" y="362"/>
                      </a:lnTo>
                      <a:lnTo>
                        <a:pt x="2315" y="389"/>
                      </a:lnTo>
                      <a:lnTo>
                        <a:pt x="2156" y="415"/>
                      </a:lnTo>
                      <a:lnTo>
                        <a:pt x="1837" y="459"/>
                      </a:lnTo>
                      <a:lnTo>
                        <a:pt x="1520" y="477"/>
                      </a:lnTo>
                      <a:lnTo>
                        <a:pt x="1202" y="486"/>
                      </a:lnTo>
                      <a:lnTo>
                        <a:pt x="955" y="486"/>
                      </a:lnTo>
                      <a:lnTo>
                        <a:pt x="707" y="477"/>
                      </a:lnTo>
                      <a:lnTo>
                        <a:pt x="433" y="451"/>
                      </a:lnTo>
                      <a:lnTo>
                        <a:pt x="301" y="433"/>
                      </a:lnTo>
                      <a:lnTo>
                        <a:pt x="159" y="398"/>
                      </a:lnTo>
                      <a:lnTo>
                        <a:pt x="89" y="380"/>
                      </a:lnTo>
                      <a:lnTo>
                        <a:pt x="45" y="353"/>
                      </a:lnTo>
                      <a:lnTo>
                        <a:pt x="18" y="336"/>
                      </a:lnTo>
                      <a:lnTo>
                        <a:pt x="0" y="318"/>
                      </a:lnTo>
                      <a:lnTo>
                        <a:pt x="0" y="301"/>
                      </a:lnTo>
                      <a:lnTo>
                        <a:pt x="0" y="283"/>
                      </a:lnTo>
                      <a:lnTo>
                        <a:pt x="9" y="265"/>
                      </a:lnTo>
                      <a:lnTo>
                        <a:pt x="53" y="239"/>
                      </a:lnTo>
                      <a:lnTo>
                        <a:pt x="89" y="212"/>
                      </a:lnTo>
                      <a:lnTo>
                        <a:pt x="177" y="168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4" name="Freeform 5">
                  <a:extLst>
                    <a:ext uri="{FF2B5EF4-FFF2-40B4-BE49-F238E27FC236}">
                      <a16:creationId xmlns:a16="http://schemas.microsoft.com/office/drawing/2014/main" id="{DC4B17D5-D267-4313-9993-1C7B69001D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053013" y="2778125"/>
                  <a:ext cx="776287" cy="161925"/>
                </a:xfrm>
                <a:custGeom>
                  <a:avLst/>
                  <a:gdLst>
                    <a:gd name="T0" fmla="*/ 6871004 w 2156"/>
                    <a:gd name="T1" fmla="*/ 14890263 h 450"/>
                    <a:gd name="T2" fmla="*/ 6871004 w 2156"/>
                    <a:gd name="T3" fmla="*/ 14890263 h 450"/>
                    <a:gd name="T4" fmla="*/ 14908959 w 2156"/>
                    <a:gd name="T5" fmla="*/ 10228982 h 450"/>
                    <a:gd name="T6" fmla="*/ 21779963 w 2156"/>
                    <a:gd name="T7" fmla="*/ 5697241 h 450"/>
                    <a:gd name="T8" fmla="*/ 37855513 w 2156"/>
                    <a:gd name="T9" fmla="*/ 0 h 450"/>
                    <a:gd name="T10" fmla="*/ 37855513 w 2156"/>
                    <a:gd name="T11" fmla="*/ 0 h 450"/>
                    <a:gd name="T12" fmla="*/ 33188430 w 2156"/>
                    <a:gd name="T13" fmla="*/ 6862382 h 450"/>
                    <a:gd name="T14" fmla="*/ 30984509 w 2156"/>
                    <a:gd name="T15" fmla="*/ 10228982 h 450"/>
                    <a:gd name="T16" fmla="*/ 29817918 w 2156"/>
                    <a:gd name="T17" fmla="*/ 13724763 h 450"/>
                    <a:gd name="T18" fmla="*/ 29817918 w 2156"/>
                    <a:gd name="T19" fmla="*/ 13724763 h 450"/>
                    <a:gd name="T20" fmla="*/ 29817918 w 2156"/>
                    <a:gd name="T21" fmla="*/ 16055404 h 450"/>
                    <a:gd name="T22" fmla="*/ 30984509 w 2156"/>
                    <a:gd name="T23" fmla="*/ 18256864 h 450"/>
                    <a:gd name="T24" fmla="*/ 35521971 w 2156"/>
                    <a:gd name="T25" fmla="*/ 21752645 h 450"/>
                    <a:gd name="T26" fmla="*/ 35521971 w 2156"/>
                    <a:gd name="T27" fmla="*/ 21752645 h 450"/>
                    <a:gd name="T28" fmla="*/ 44726517 w 2156"/>
                    <a:gd name="T29" fmla="*/ 25119245 h 450"/>
                    <a:gd name="T30" fmla="*/ 53931423 w 2156"/>
                    <a:gd name="T31" fmla="*/ 27449886 h 450"/>
                    <a:gd name="T32" fmla="*/ 53931423 w 2156"/>
                    <a:gd name="T33" fmla="*/ 27449886 h 450"/>
                    <a:gd name="T34" fmla="*/ 80248489 w 2156"/>
                    <a:gd name="T35" fmla="*/ 29780526 h 450"/>
                    <a:gd name="T36" fmla="*/ 105399323 w 2156"/>
                    <a:gd name="T37" fmla="*/ 30816127 h 450"/>
                    <a:gd name="T38" fmla="*/ 130679419 w 2156"/>
                    <a:gd name="T39" fmla="*/ 30816127 h 450"/>
                    <a:gd name="T40" fmla="*/ 156867223 w 2156"/>
                    <a:gd name="T41" fmla="*/ 30816127 h 450"/>
                    <a:gd name="T42" fmla="*/ 156867223 w 2156"/>
                    <a:gd name="T43" fmla="*/ 30816127 h 450"/>
                    <a:gd name="T44" fmla="*/ 179814137 w 2156"/>
                    <a:gd name="T45" fmla="*/ 28615026 h 450"/>
                    <a:gd name="T46" fmla="*/ 203798021 w 2156"/>
                    <a:gd name="T47" fmla="*/ 26284386 h 450"/>
                    <a:gd name="T48" fmla="*/ 249691129 w 2156"/>
                    <a:gd name="T49" fmla="*/ 18256864 h 450"/>
                    <a:gd name="T50" fmla="*/ 249691129 w 2156"/>
                    <a:gd name="T51" fmla="*/ 18256864 h 450"/>
                    <a:gd name="T52" fmla="*/ 256562493 w 2156"/>
                    <a:gd name="T53" fmla="*/ 23953745 h 450"/>
                    <a:gd name="T54" fmla="*/ 263433498 w 2156"/>
                    <a:gd name="T55" fmla="*/ 28615026 h 450"/>
                    <a:gd name="T56" fmla="*/ 279379426 w 2156"/>
                    <a:gd name="T57" fmla="*/ 36642908 h 450"/>
                    <a:gd name="T58" fmla="*/ 279379426 w 2156"/>
                    <a:gd name="T59" fmla="*/ 36642908 h 450"/>
                    <a:gd name="T60" fmla="*/ 250728459 w 2156"/>
                    <a:gd name="T61" fmla="*/ 43505289 h 450"/>
                    <a:gd name="T62" fmla="*/ 222207113 w 2156"/>
                    <a:gd name="T63" fmla="*/ 49072991 h 450"/>
                    <a:gd name="T64" fmla="*/ 193556146 w 2156"/>
                    <a:gd name="T65" fmla="*/ 53604732 h 450"/>
                    <a:gd name="T66" fmla="*/ 164905178 w 2156"/>
                    <a:gd name="T67" fmla="*/ 56971332 h 450"/>
                    <a:gd name="T68" fmla="*/ 164905178 w 2156"/>
                    <a:gd name="T69" fmla="*/ 56971332 h 450"/>
                    <a:gd name="T70" fmla="*/ 137550423 w 2156"/>
                    <a:gd name="T71" fmla="*/ 58136473 h 450"/>
                    <a:gd name="T72" fmla="*/ 110066407 w 2156"/>
                    <a:gd name="T73" fmla="*/ 58136473 h 450"/>
                    <a:gd name="T74" fmla="*/ 82452409 w 2156"/>
                    <a:gd name="T75" fmla="*/ 55935372 h 450"/>
                    <a:gd name="T76" fmla="*/ 54968393 w 2156"/>
                    <a:gd name="T77" fmla="*/ 52439591 h 450"/>
                    <a:gd name="T78" fmla="*/ 54968393 w 2156"/>
                    <a:gd name="T79" fmla="*/ 52439591 h 450"/>
                    <a:gd name="T80" fmla="*/ 34355381 w 2156"/>
                    <a:gd name="T81" fmla="*/ 47907490 h 450"/>
                    <a:gd name="T82" fmla="*/ 24113505 w 2156"/>
                    <a:gd name="T83" fmla="*/ 45706390 h 450"/>
                    <a:gd name="T84" fmla="*/ 13742008 w 2156"/>
                    <a:gd name="T85" fmla="*/ 41174649 h 450"/>
                    <a:gd name="T86" fmla="*/ 13742008 w 2156"/>
                    <a:gd name="T87" fmla="*/ 41174649 h 450"/>
                    <a:gd name="T88" fmla="*/ 5704413 w 2156"/>
                    <a:gd name="T89" fmla="*/ 35477408 h 450"/>
                    <a:gd name="T90" fmla="*/ 2333542 w 2156"/>
                    <a:gd name="T91" fmla="*/ 31981627 h 450"/>
                    <a:gd name="T92" fmla="*/ 0 w 2156"/>
                    <a:gd name="T93" fmla="*/ 28615026 h 450"/>
                    <a:gd name="T94" fmla="*/ 0 w 2156"/>
                    <a:gd name="T95" fmla="*/ 28615026 h 450"/>
                    <a:gd name="T96" fmla="*/ 0 w 2156"/>
                    <a:gd name="T97" fmla="*/ 23953745 h 450"/>
                    <a:gd name="T98" fmla="*/ 2333542 w 2156"/>
                    <a:gd name="T99" fmla="*/ 20587504 h 450"/>
                    <a:gd name="T100" fmla="*/ 4667084 w 2156"/>
                    <a:gd name="T101" fmla="*/ 17091364 h 450"/>
                    <a:gd name="T102" fmla="*/ 6871004 w 2156"/>
                    <a:gd name="T103" fmla="*/ 14890263 h 45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2156" h="450">
                      <a:moveTo>
                        <a:pt x="53" y="115"/>
                      </a:moveTo>
                      <a:lnTo>
                        <a:pt x="53" y="115"/>
                      </a:lnTo>
                      <a:lnTo>
                        <a:pt x="115" y="79"/>
                      </a:lnTo>
                      <a:lnTo>
                        <a:pt x="168" y="44"/>
                      </a:lnTo>
                      <a:lnTo>
                        <a:pt x="292" y="0"/>
                      </a:lnTo>
                      <a:lnTo>
                        <a:pt x="256" y="53"/>
                      </a:lnTo>
                      <a:lnTo>
                        <a:pt x="239" y="79"/>
                      </a:lnTo>
                      <a:lnTo>
                        <a:pt x="230" y="106"/>
                      </a:lnTo>
                      <a:lnTo>
                        <a:pt x="230" y="124"/>
                      </a:lnTo>
                      <a:lnTo>
                        <a:pt x="239" y="141"/>
                      </a:lnTo>
                      <a:lnTo>
                        <a:pt x="274" y="168"/>
                      </a:lnTo>
                      <a:lnTo>
                        <a:pt x="345" y="194"/>
                      </a:lnTo>
                      <a:lnTo>
                        <a:pt x="416" y="212"/>
                      </a:lnTo>
                      <a:lnTo>
                        <a:pt x="619" y="230"/>
                      </a:lnTo>
                      <a:lnTo>
                        <a:pt x="813" y="238"/>
                      </a:lnTo>
                      <a:lnTo>
                        <a:pt x="1008" y="238"/>
                      </a:lnTo>
                      <a:lnTo>
                        <a:pt x="1210" y="238"/>
                      </a:lnTo>
                      <a:lnTo>
                        <a:pt x="1387" y="221"/>
                      </a:lnTo>
                      <a:lnTo>
                        <a:pt x="1572" y="203"/>
                      </a:lnTo>
                      <a:lnTo>
                        <a:pt x="1926" y="141"/>
                      </a:lnTo>
                      <a:lnTo>
                        <a:pt x="1979" y="185"/>
                      </a:lnTo>
                      <a:lnTo>
                        <a:pt x="2032" y="221"/>
                      </a:lnTo>
                      <a:lnTo>
                        <a:pt x="2155" y="283"/>
                      </a:lnTo>
                      <a:lnTo>
                        <a:pt x="1934" y="336"/>
                      </a:lnTo>
                      <a:lnTo>
                        <a:pt x="1714" y="379"/>
                      </a:lnTo>
                      <a:lnTo>
                        <a:pt x="1493" y="414"/>
                      </a:lnTo>
                      <a:lnTo>
                        <a:pt x="1272" y="440"/>
                      </a:lnTo>
                      <a:lnTo>
                        <a:pt x="1061" y="449"/>
                      </a:lnTo>
                      <a:lnTo>
                        <a:pt x="849" y="449"/>
                      </a:lnTo>
                      <a:lnTo>
                        <a:pt x="636" y="432"/>
                      </a:lnTo>
                      <a:lnTo>
                        <a:pt x="424" y="405"/>
                      </a:lnTo>
                      <a:lnTo>
                        <a:pt x="265" y="370"/>
                      </a:lnTo>
                      <a:lnTo>
                        <a:pt x="186" y="353"/>
                      </a:lnTo>
                      <a:lnTo>
                        <a:pt x="106" y="318"/>
                      </a:lnTo>
                      <a:lnTo>
                        <a:pt x="44" y="274"/>
                      </a:lnTo>
                      <a:lnTo>
                        <a:pt x="18" y="247"/>
                      </a:lnTo>
                      <a:lnTo>
                        <a:pt x="0" y="221"/>
                      </a:lnTo>
                      <a:lnTo>
                        <a:pt x="0" y="185"/>
                      </a:lnTo>
                      <a:lnTo>
                        <a:pt x="18" y="159"/>
                      </a:lnTo>
                      <a:lnTo>
                        <a:pt x="36" y="132"/>
                      </a:lnTo>
                      <a:lnTo>
                        <a:pt x="53" y="115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5" name="Freeform 6">
                  <a:extLst>
                    <a:ext uri="{FF2B5EF4-FFF2-40B4-BE49-F238E27FC236}">
                      <a16:creationId xmlns:a16="http://schemas.microsoft.com/office/drawing/2014/main" id="{B7966E4F-24B4-408E-8BD0-78AE1A5068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113338" y="2997200"/>
                  <a:ext cx="681037" cy="165100"/>
                </a:xfrm>
                <a:custGeom>
                  <a:avLst/>
                  <a:gdLst>
                    <a:gd name="T0" fmla="*/ 5706881 w 1891"/>
                    <a:gd name="T1" fmla="*/ 12495558 h 460"/>
                    <a:gd name="T2" fmla="*/ 5706881 w 1891"/>
                    <a:gd name="T3" fmla="*/ 12495558 h 460"/>
                    <a:gd name="T4" fmla="*/ 12581357 w 1891"/>
                    <a:gd name="T5" fmla="*/ 9146181 h 460"/>
                    <a:gd name="T6" fmla="*/ 19455833 w 1891"/>
                    <a:gd name="T7" fmla="*/ 5667955 h 460"/>
                    <a:gd name="T8" fmla="*/ 34372020 w 1891"/>
                    <a:gd name="T9" fmla="*/ 0 h 460"/>
                    <a:gd name="T10" fmla="*/ 34372020 w 1891"/>
                    <a:gd name="T11" fmla="*/ 0 h 460"/>
                    <a:gd name="T12" fmla="*/ 28664779 w 1891"/>
                    <a:gd name="T13" fmla="*/ 5667955 h 460"/>
                    <a:gd name="T14" fmla="*/ 27497544 w 1891"/>
                    <a:gd name="T15" fmla="*/ 9146181 h 460"/>
                    <a:gd name="T16" fmla="*/ 27497544 w 1891"/>
                    <a:gd name="T17" fmla="*/ 12495558 h 460"/>
                    <a:gd name="T18" fmla="*/ 27497544 w 1891"/>
                    <a:gd name="T19" fmla="*/ 12495558 h 460"/>
                    <a:gd name="T20" fmla="*/ 32166843 w 1891"/>
                    <a:gd name="T21" fmla="*/ 15973425 h 460"/>
                    <a:gd name="T22" fmla="*/ 36706490 w 1891"/>
                    <a:gd name="T23" fmla="*/ 18163512 h 460"/>
                    <a:gd name="T24" fmla="*/ 48120612 w 1891"/>
                    <a:gd name="T25" fmla="*/ 20482091 h 460"/>
                    <a:gd name="T26" fmla="*/ 48120612 w 1891"/>
                    <a:gd name="T27" fmla="*/ 20482091 h 460"/>
                    <a:gd name="T28" fmla="*/ 71078510 w 1891"/>
                    <a:gd name="T29" fmla="*/ 22801028 h 460"/>
                    <a:gd name="T30" fmla="*/ 94036408 w 1891"/>
                    <a:gd name="T31" fmla="*/ 24990756 h 460"/>
                    <a:gd name="T32" fmla="*/ 115827071 w 1891"/>
                    <a:gd name="T33" fmla="*/ 24990756 h 460"/>
                    <a:gd name="T34" fmla="*/ 138525303 w 1891"/>
                    <a:gd name="T35" fmla="*/ 23960317 h 460"/>
                    <a:gd name="T36" fmla="*/ 138525303 w 1891"/>
                    <a:gd name="T37" fmla="*/ 23960317 h 460"/>
                    <a:gd name="T38" fmla="*/ 155776319 w 1891"/>
                    <a:gd name="T39" fmla="*/ 22801028 h 460"/>
                    <a:gd name="T40" fmla="*/ 171859741 w 1891"/>
                    <a:gd name="T41" fmla="*/ 20482091 h 460"/>
                    <a:gd name="T42" fmla="*/ 205064526 w 1891"/>
                    <a:gd name="T43" fmla="*/ 14814136 h 460"/>
                    <a:gd name="T44" fmla="*/ 205064526 w 1891"/>
                    <a:gd name="T45" fmla="*/ 14814136 h 460"/>
                    <a:gd name="T46" fmla="*/ 224520360 w 1891"/>
                    <a:gd name="T47" fmla="*/ 24990756 h 460"/>
                    <a:gd name="T48" fmla="*/ 245143428 w 1891"/>
                    <a:gd name="T49" fmla="*/ 34136937 h 460"/>
                    <a:gd name="T50" fmla="*/ 245143428 w 1891"/>
                    <a:gd name="T51" fmla="*/ 34136937 h 460"/>
                    <a:gd name="T52" fmla="*/ 229060006 w 1891"/>
                    <a:gd name="T53" fmla="*/ 40964181 h 460"/>
                    <a:gd name="T54" fmla="*/ 213106237 w 1891"/>
                    <a:gd name="T55" fmla="*/ 46632495 h 460"/>
                    <a:gd name="T56" fmla="*/ 195855221 w 1891"/>
                    <a:gd name="T57" fmla="*/ 50110362 h 460"/>
                    <a:gd name="T58" fmla="*/ 178734217 w 1891"/>
                    <a:gd name="T59" fmla="*/ 53459739 h 460"/>
                    <a:gd name="T60" fmla="*/ 178734217 w 1891"/>
                    <a:gd name="T61" fmla="*/ 53459739 h 460"/>
                    <a:gd name="T62" fmla="*/ 151236673 w 1891"/>
                    <a:gd name="T63" fmla="*/ 57968405 h 460"/>
                    <a:gd name="T64" fmla="*/ 121533952 w 1891"/>
                    <a:gd name="T65" fmla="*/ 59127694 h 460"/>
                    <a:gd name="T66" fmla="*/ 92869173 w 1891"/>
                    <a:gd name="T67" fmla="*/ 59127694 h 460"/>
                    <a:gd name="T68" fmla="*/ 64204394 w 1891"/>
                    <a:gd name="T69" fmla="*/ 55778317 h 460"/>
                    <a:gd name="T70" fmla="*/ 64204394 w 1891"/>
                    <a:gd name="T71" fmla="*/ 55778317 h 460"/>
                    <a:gd name="T72" fmla="*/ 51622677 w 1891"/>
                    <a:gd name="T73" fmla="*/ 53459739 h 460"/>
                    <a:gd name="T74" fmla="*/ 39041319 w 1891"/>
                    <a:gd name="T75" fmla="*/ 50110362 h 460"/>
                    <a:gd name="T76" fmla="*/ 26330309 w 1891"/>
                    <a:gd name="T77" fmla="*/ 45472847 h 460"/>
                    <a:gd name="T78" fmla="*/ 14916187 w 1891"/>
                    <a:gd name="T79" fmla="*/ 40964181 h 460"/>
                    <a:gd name="T80" fmla="*/ 14916187 w 1891"/>
                    <a:gd name="T81" fmla="*/ 40964181 h 460"/>
                    <a:gd name="T82" fmla="*/ 6874476 w 1891"/>
                    <a:gd name="T83" fmla="*/ 35296227 h 460"/>
                    <a:gd name="T84" fmla="*/ 3502064 w 1891"/>
                    <a:gd name="T85" fmla="*/ 30787561 h 460"/>
                    <a:gd name="T86" fmla="*/ 1167235 w 1891"/>
                    <a:gd name="T87" fmla="*/ 26150045 h 460"/>
                    <a:gd name="T88" fmla="*/ 1167235 w 1891"/>
                    <a:gd name="T89" fmla="*/ 26150045 h 460"/>
                    <a:gd name="T90" fmla="*/ 0 w 1891"/>
                    <a:gd name="T91" fmla="*/ 22801028 h 460"/>
                    <a:gd name="T92" fmla="*/ 1167235 w 1891"/>
                    <a:gd name="T93" fmla="*/ 19322802 h 460"/>
                    <a:gd name="T94" fmla="*/ 3502064 w 1891"/>
                    <a:gd name="T95" fmla="*/ 15973425 h 460"/>
                    <a:gd name="T96" fmla="*/ 5706881 w 1891"/>
                    <a:gd name="T97" fmla="*/ 12495558 h 46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891" h="460">
                      <a:moveTo>
                        <a:pt x="44" y="97"/>
                      </a:moveTo>
                      <a:lnTo>
                        <a:pt x="44" y="97"/>
                      </a:lnTo>
                      <a:lnTo>
                        <a:pt x="97" y="71"/>
                      </a:lnTo>
                      <a:lnTo>
                        <a:pt x="150" y="44"/>
                      </a:lnTo>
                      <a:lnTo>
                        <a:pt x="265" y="0"/>
                      </a:lnTo>
                      <a:lnTo>
                        <a:pt x="221" y="44"/>
                      </a:lnTo>
                      <a:lnTo>
                        <a:pt x="212" y="71"/>
                      </a:lnTo>
                      <a:lnTo>
                        <a:pt x="212" y="97"/>
                      </a:lnTo>
                      <a:lnTo>
                        <a:pt x="248" y="124"/>
                      </a:lnTo>
                      <a:lnTo>
                        <a:pt x="283" y="141"/>
                      </a:lnTo>
                      <a:lnTo>
                        <a:pt x="371" y="159"/>
                      </a:lnTo>
                      <a:lnTo>
                        <a:pt x="548" y="177"/>
                      </a:lnTo>
                      <a:lnTo>
                        <a:pt x="725" y="194"/>
                      </a:lnTo>
                      <a:lnTo>
                        <a:pt x="893" y="194"/>
                      </a:lnTo>
                      <a:lnTo>
                        <a:pt x="1068" y="186"/>
                      </a:lnTo>
                      <a:lnTo>
                        <a:pt x="1201" y="177"/>
                      </a:lnTo>
                      <a:lnTo>
                        <a:pt x="1325" y="159"/>
                      </a:lnTo>
                      <a:lnTo>
                        <a:pt x="1581" y="115"/>
                      </a:lnTo>
                      <a:lnTo>
                        <a:pt x="1731" y="194"/>
                      </a:lnTo>
                      <a:lnTo>
                        <a:pt x="1890" y="265"/>
                      </a:lnTo>
                      <a:lnTo>
                        <a:pt x="1766" y="318"/>
                      </a:lnTo>
                      <a:lnTo>
                        <a:pt x="1643" y="362"/>
                      </a:lnTo>
                      <a:lnTo>
                        <a:pt x="1510" y="389"/>
                      </a:lnTo>
                      <a:lnTo>
                        <a:pt x="1378" y="415"/>
                      </a:lnTo>
                      <a:lnTo>
                        <a:pt x="1166" y="450"/>
                      </a:lnTo>
                      <a:lnTo>
                        <a:pt x="937" y="459"/>
                      </a:lnTo>
                      <a:lnTo>
                        <a:pt x="716" y="459"/>
                      </a:lnTo>
                      <a:lnTo>
                        <a:pt x="495" y="433"/>
                      </a:lnTo>
                      <a:lnTo>
                        <a:pt x="398" y="415"/>
                      </a:lnTo>
                      <a:lnTo>
                        <a:pt x="301" y="389"/>
                      </a:lnTo>
                      <a:lnTo>
                        <a:pt x="203" y="353"/>
                      </a:lnTo>
                      <a:lnTo>
                        <a:pt x="115" y="318"/>
                      </a:lnTo>
                      <a:lnTo>
                        <a:pt x="53" y="274"/>
                      </a:lnTo>
                      <a:lnTo>
                        <a:pt x="27" y="239"/>
                      </a:lnTo>
                      <a:lnTo>
                        <a:pt x="9" y="203"/>
                      </a:lnTo>
                      <a:lnTo>
                        <a:pt x="0" y="177"/>
                      </a:lnTo>
                      <a:lnTo>
                        <a:pt x="9" y="150"/>
                      </a:lnTo>
                      <a:lnTo>
                        <a:pt x="27" y="124"/>
                      </a:lnTo>
                      <a:lnTo>
                        <a:pt x="44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6" name="Freeform 7">
                  <a:extLst>
                    <a:ext uri="{FF2B5EF4-FFF2-40B4-BE49-F238E27FC236}">
                      <a16:creationId xmlns:a16="http://schemas.microsoft.com/office/drawing/2014/main" id="{B91B3FB7-6ED6-478E-B6AB-32B57049F6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730750" y="3143250"/>
                  <a:ext cx="1400175" cy="212725"/>
                </a:xfrm>
                <a:custGeom>
                  <a:avLst/>
                  <a:gdLst>
                    <a:gd name="T0" fmla="*/ 45781185 w 3888"/>
                    <a:gd name="T1" fmla="*/ 10294742 h 593"/>
                    <a:gd name="T2" fmla="*/ 69903953 w 3888"/>
                    <a:gd name="T3" fmla="*/ 3474628 h 593"/>
                    <a:gd name="T4" fmla="*/ 95063888 w 3888"/>
                    <a:gd name="T5" fmla="*/ 0 h 593"/>
                    <a:gd name="T6" fmla="*/ 105439516 w 3888"/>
                    <a:gd name="T7" fmla="*/ 0 h 593"/>
                    <a:gd name="T8" fmla="*/ 115685138 w 3888"/>
                    <a:gd name="T9" fmla="*/ 3474628 h 593"/>
                    <a:gd name="T10" fmla="*/ 99732938 w 3888"/>
                    <a:gd name="T11" fmla="*/ 5662144 h 593"/>
                    <a:gd name="T12" fmla="*/ 69903953 w 3888"/>
                    <a:gd name="T13" fmla="*/ 13640587 h 593"/>
                    <a:gd name="T14" fmla="*/ 56156453 w 3888"/>
                    <a:gd name="T15" fmla="*/ 19302731 h 593"/>
                    <a:gd name="T16" fmla="*/ 46948358 w 3888"/>
                    <a:gd name="T17" fmla="*/ 26123204 h 593"/>
                    <a:gd name="T18" fmla="*/ 45781185 w 3888"/>
                    <a:gd name="T19" fmla="*/ 28439503 h 593"/>
                    <a:gd name="T20" fmla="*/ 49282703 w 3888"/>
                    <a:gd name="T21" fmla="*/ 35259617 h 593"/>
                    <a:gd name="T22" fmla="*/ 56156453 w 3888"/>
                    <a:gd name="T23" fmla="*/ 37575916 h 593"/>
                    <a:gd name="T24" fmla="*/ 95063888 w 3888"/>
                    <a:gd name="T25" fmla="*/ 47742234 h 593"/>
                    <a:gd name="T26" fmla="*/ 136306028 w 3888"/>
                    <a:gd name="T27" fmla="*/ 53404378 h 593"/>
                    <a:gd name="T28" fmla="*/ 166135013 w 3888"/>
                    <a:gd name="T29" fmla="*/ 55720677 h 593"/>
                    <a:gd name="T30" fmla="*/ 226830871 w 3888"/>
                    <a:gd name="T31" fmla="*/ 56878647 h 593"/>
                    <a:gd name="T32" fmla="*/ 316188181 w 3888"/>
                    <a:gd name="T33" fmla="*/ 55720677 h 593"/>
                    <a:gd name="T34" fmla="*/ 376884039 w 3888"/>
                    <a:gd name="T35" fmla="*/ 51216503 h 593"/>
                    <a:gd name="T36" fmla="*/ 444453286 w 3888"/>
                    <a:gd name="T37" fmla="*/ 40921761 h 593"/>
                    <a:gd name="T38" fmla="*/ 467408882 w 3888"/>
                    <a:gd name="T39" fmla="*/ 36417946 h 593"/>
                    <a:gd name="T40" fmla="*/ 488029772 w 3888"/>
                    <a:gd name="T41" fmla="*/ 27281174 h 593"/>
                    <a:gd name="T42" fmla="*/ 492569177 w 3888"/>
                    <a:gd name="T43" fmla="*/ 21619030 h 593"/>
                    <a:gd name="T44" fmla="*/ 494903522 w 3888"/>
                    <a:gd name="T45" fmla="*/ 13640587 h 593"/>
                    <a:gd name="T46" fmla="*/ 490364117 w 3888"/>
                    <a:gd name="T47" fmla="*/ 5662144 h 593"/>
                    <a:gd name="T48" fmla="*/ 494903522 w 3888"/>
                    <a:gd name="T49" fmla="*/ 9136772 h 593"/>
                    <a:gd name="T50" fmla="*/ 502944445 w 3888"/>
                    <a:gd name="T51" fmla="*/ 15956886 h 593"/>
                    <a:gd name="T52" fmla="*/ 504111617 w 3888"/>
                    <a:gd name="T53" fmla="*/ 21619030 h 593"/>
                    <a:gd name="T54" fmla="*/ 500609739 w 3888"/>
                    <a:gd name="T55" fmla="*/ 27281174 h 593"/>
                    <a:gd name="T56" fmla="*/ 491531650 w 3888"/>
                    <a:gd name="T57" fmla="*/ 35259617 h 593"/>
                    <a:gd name="T58" fmla="*/ 485695427 w 3888"/>
                    <a:gd name="T59" fmla="*/ 38734245 h 593"/>
                    <a:gd name="T60" fmla="*/ 450289510 w 3888"/>
                    <a:gd name="T61" fmla="*/ 52246049 h 593"/>
                    <a:gd name="T62" fmla="*/ 413586774 w 3888"/>
                    <a:gd name="T63" fmla="*/ 61382821 h 593"/>
                    <a:gd name="T64" fmla="*/ 386092134 w 3888"/>
                    <a:gd name="T65" fmla="*/ 65886636 h 593"/>
                    <a:gd name="T66" fmla="*/ 332140381 w 3888"/>
                    <a:gd name="T67" fmla="*/ 72707109 h 593"/>
                    <a:gd name="T68" fmla="*/ 277151100 w 3888"/>
                    <a:gd name="T69" fmla="*/ 76181378 h 593"/>
                    <a:gd name="T70" fmla="*/ 194796826 w 3888"/>
                    <a:gd name="T71" fmla="*/ 76181378 h 593"/>
                    <a:gd name="T72" fmla="*/ 153555046 w 3888"/>
                    <a:gd name="T73" fmla="*/ 73865079 h 593"/>
                    <a:gd name="T74" fmla="*/ 71071126 w 3888"/>
                    <a:gd name="T75" fmla="*/ 65886636 h 593"/>
                    <a:gd name="T76" fmla="*/ 29699340 w 3888"/>
                    <a:gd name="T77" fmla="*/ 59066522 h 593"/>
                    <a:gd name="T78" fmla="*/ 8040923 w 3888"/>
                    <a:gd name="T79" fmla="*/ 52246049 h 593"/>
                    <a:gd name="T80" fmla="*/ 2204699 w 3888"/>
                    <a:gd name="T81" fmla="*/ 47742234 h 593"/>
                    <a:gd name="T82" fmla="*/ 0 w 3888"/>
                    <a:gd name="T83" fmla="*/ 43238060 h 593"/>
                    <a:gd name="T84" fmla="*/ 2204699 w 3888"/>
                    <a:gd name="T85" fmla="*/ 35259617 h 593"/>
                    <a:gd name="T86" fmla="*/ 5706577 w 3888"/>
                    <a:gd name="T87" fmla="*/ 30755802 h 593"/>
                    <a:gd name="T88" fmla="*/ 23993122 w 3888"/>
                    <a:gd name="T89" fmla="*/ 19302731 h 593"/>
                    <a:gd name="T90" fmla="*/ 45781185 w 3888"/>
                    <a:gd name="T91" fmla="*/ 10294742 h 593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888" h="593">
                      <a:moveTo>
                        <a:pt x="353" y="80"/>
                      </a:moveTo>
                      <a:lnTo>
                        <a:pt x="353" y="80"/>
                      </a:lnTo>
                      <a:lnTo>
                        <a:pt x="442" y="53"/>
                      </a:lnTo>
                      <a:lnTo>
                        <a:pt x="539" y="27"/>
                      </a:lnTo>
                      <a:lnTo>
                        <a:pt x="636" y="9"/>
                      </a:lnTo>
                      <a:lnTo>
                        <a:pt x="733" y="0"/>
                      </a:lnTo>
                      <a:lnTo>
                        <a:pt x="813" y="0"/>
                      </a:lnTo>
                      <a:lnTo>
                        <a:pt x="857" y="9"/>
                      </a:lnTo>
                      <a:lnTo>
                        <a:pt x="892" y="27"/>
                      </a:lnTo>
                      <a:lnTo>
                        <a:pt x="769" y="44"/>
                      </a:lnTo>
                      <a:lnTo>
                        <a:pt x="654" y="62"/>
                      </a:lnTo>
                      <a:lnTo>
                        <a:pt x="539" y="106"/>
                      </a:lnTo>
                      <a:lnTo>
                        <a:pt x="433" y="150"/>
                      </a:lnTo>
                      <a:lnTo>
                        <a:pt x="389" y="177"/>
                      </a:lnTo>
                      <a:lnTo>
                        <a:pt x="362" y="203"/>
                      </a:lnTo>
                      <a:lnTo>
                        <a:pt x="353" y="221"/>
                      </a:lnTo>
                      <a:lnTo>
                        <a:pt x="362" y="256"/>
                      </a:lnTo>
                      <a:lnTo>
                        <a:pt x="380" y="274"/>
                      </a:lnTo>
                      <a:lnTo>
                        <a:pt x="433" y="292"/>
                      </a:lnTo>
                      <a:lnTo>
                        <a:pt x="583" y="345"/>
                      </a:lnTo>
                      <a:lnTo>
                        <a:pt x="733" y="371"/>
                      </a:lnTo>
                      <a:lnTo>
                        <a:pt x="892" y="398"/>
                      </a:lnTo>
                      <a:lnTo>
                        <a:pt x="1051" y="415"/>
                      </a:lnTo>
                      <a:lnTo>
                        <a:pt x="1281" y="433"/>
                      </a:lnTo>
                      <a:lnTo>
                        <a:pt x="1511" y="442"/>
                      </a:lnTo>
                      <a:lnTo>
                        <a:pt x="1749" y="442"/>
                      </a:lnTo>
                      <a:lnTo>
                        <a:pt x="1979" y="442"/>
                      </a:lnTo>
                      <a:lnTo>
                        <a:pt x="2438" y="433"/>
                      </a:lnTo>
                      <a:lnTo>
                        <a:pt x="2906" y="398"/>
                      </a:lnTo>
                      <a:lnTo>
                        <a:pt x="3259" y="354"/>
                      </a:lnTo>
                      <a:lnTo>
                        <a:pt x="3427" y="318"/>
                      </a:lnTo>
                      <a:lnTo>
                        <a:pt x="3604" y="283"/>
                      </a:lnTo>
                      <a:lnTo>
                        <a:pt x="3710" y="239"/>
                      </a:lnTo>
                      <a:lnTo>
                        <a:pt x="3763" y="212"/>
                      </a:lnTo>
                      <a:lnTo>
                        <a:pt x="3798" y="168"/>
                      </a:lnTo>
                      <a:lnTo>
                        <a:pt x="3816" y="133"/>
                      </a:lnTo>
                      <a:lnTo>
                        <a:pt x="3816" y="106"/>
                      </a:lnTo>
                      <a:lnTo>
                        <a:pt x="3798" y="71"/>
                      </a:lnTo>
                      <a:lnTo>
                        <a:pt x="3781" y="44"/>
                      </a:lnTo>
                      <a:lnTo>
                        <a:pt x="3816" y="71"/>
                      </a:lnTo>
                      <a:lnTo>
                        <a:pt x="3852" y="97"/>
                      </a:lnTo>
                      <a:lnTo>
                        <a:pt x="3878" y="124"/>
                      </a:lnTo>
                      <a:lnTo>
                        <a:pt x="3887" y="150"/>
                      </a:lnTo>
                      <a:lnTo>
                        <a:pt x="3887" y="168"/>
                      </a:lnTo>
                      <a:lnTo>
                        <a:pt x="3860" y="212"/>
                      </a:lnTo>
                      <a:lnTo>
                        <a:pt x="3825" y="248"/>
                      </a:lnTo>
                      <a:lnTo>
                        <a:pt x="3790" y="274"/>
                      </a:lnTo>
                      <a:lnTo>
                        <a:pt x="3745" y="301"/>
                      </a:lnTo>
                      <a:lnTo>
                        <a:pt x="3613" y="362"/>
                      </a:lnTo>
                      <a:lnTo>
                        <a:pt x="3472" y="406"/>
                      </a:lnTo>
                      <a:lnTo>
                        <a:pt x="3330" y="442"/>
                      </a:lnTo>
                      <a:lnTo>
                        <a:pt x="3189" y="477"/>
                      </a:lnTo>
                      <a:lnTo>
                        <a:pt x="2977" y="512"/>
                      </a:lnTo>
                      <a:lnTo>
                        <a:pt x="2773" y="539"/>
                      </a:lnTo>
                      <a:lnTo>
                        <a:pt x="2561" y="565"/>
                      </a:lnTo>
                      <a:lnTo>
                        <a:pt x="2349" y="583"/>
                      </a:lnTo>
                      <a:lnTo>
                        <a:pt x="2137" y="592"/>
                      </a:lnTo>
                      <a:lnTo>
                        <a:pt x="1926" y="592"/>
                      </a:lnTo>
                      <a:lnTo>
                        <a:pt x="1502" y="592"/>
                      </a:lnTo>
                      <a:lnTo>
                        <a:pt x="1184" y="574"/>
                      </a:lnTo>
                      <a:lnTo>
                        <a:pt x="866" y="548"/>
                      </a:lnTo>
                      <a:lnTo>
                        <a:pt x="548" y="512"/>
                      </a:lnTo>
                      <a:lnTo>
                        <a:pt x="229" y="459"/>
                      </a:lnTo>
                      <a:lnTo>
                        <a:pt x="115" y="433"/>
                      </a:lnTo>
                      <a:lnTo>
                        <a:pt x="62" y="406"/>
                      </a:lnTo>
                      <a:lnTo>
                        <a:pt x="17" y="371"/>
                      </a:lnTo>
                      <a:lnTo>
                        <a:pt x="9" y="354"/>
                      </a:lnTo>
                      <a:lnTo>
                        <a:pt x="0" y="336"/>
                      </a:lnTo>
                      <a:lnTo>
                        <a:pt x="0" y="301"/>
                      </a:lnTo>
                      <a:lnTo>
                        <a:pt x="17" y="274"/>
                      </a:lnTo>
                      <a:lnTo>
                        <a:pt x="44" y="239"/>
                      </a:lnTo>
                      <a:lnTo>
                        <a:pt x="115" y="186"/>
                      </a:lnTo>
                      <a:lnTo>
                        <a:pt x="185" y="150"/>
                      </a:lnTo>
                      <a:lnTo>
                        <a:pt x="265" y="115"/>
                      </a:lnTo>
                      <a:lnTo>
                        <a:pt x="353" y="80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7" name="Freeform 8">
                  <a:extLst>
                    <a:ext uri="{FF2B5EF4-FFF2-40B4-BE49-F238E27FC236}">
                      <a16:creationId xmlns:a16="http://schemas.microsoft.com/office/drawing/2014/main" id="{404E9B15-260E-4141-8A7C-521290B0E3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002213" y="3263900"/>
                  <a:ext cx="1217612" cy="190500"/>
                </a:xfrm>
                <a:custGeom>
                  <a:avLst/>
                  <a:gdLst>
                    <a:gd name="T0" fmla="*/ 387622319 w 3384"/>
                    <a:gd name="T1" fmla="*/ 27285627 h 531"/>
                    <a:gd name="T2" fmla="*/ 387622319 w 3384"/>
                    <a:gd name="T3" fmla="*/ 27285627 h 531"/>
                    <a:gd name="T4" fmla="*/ 401475534 w 3384"/>
                    <a:gd name="T5" fmla="*/ 22652280 h 531"/>
                    <a:gd name="T6" fmla="*/ 415198856 w 3384"/>
                    <a:gd name="T7" fmla="*/ 16989299 h 531"/>
                    <a:gd name="T8" fmla="*/ 426592019 w 3384"/>
                    <a:gd name="T9" fmla="*/ 10167893 h 531"/>
                    <a:gd name="T10" fmla="*/ 432288241 w 3384"/>
                    <a:gd name="T11" fmla="*/ 5662980 h 531"/>
                    <a:gd name="T12" fmla="*/ 437984823 w 3384"/>
                    <a:gd name="T13" fmla="*/ 0 h 531"/>
                    <a:gd name="T14" fmla="*/ 437984823 w 3384"/>
                    <a:gd name="T15" fmla="*/ 0 h 531"/>
                    <a:gd name="T16" fmla="*/ 436819744 w 3384"/>
                    <a:gd name="T17" fmla="*/ 5662980 h 531"/>
                    <a:gd name="T18" fmla="*/ 434618759 w 3384"/>
                    <a:gd name="T19" fmla="*/ 11326319 h 531"/>
                    <a:gd name="T20" fmla="*/ 431123162 w 3384"/>
                    <a:gd name="T21" fmla="*/ 15830873 h 531"/>
                    <a:gd name="T22" fmla="*/ 427757098 w 3384"/>
                    <a:gd name="T23" fmla="*/ 20464220 h 531"/>
                    <a:gd name="T24" fmla="*/ 418564919 w 3384"/>
                    <a:gd name="T25" fmla="*/ 27285627 h 531"/>
                    <a:gd name="T26" fmla="*/ 409372740 w 3384"/>
                    <a:gd name="T27" fmla="*/ 32948966 h 531"/>
                    <a:gd name="T28" fmla="*/ 409372740 w 3384"/>
                    <a:gd name="T29" fmla="*/ 32948966 h 531"/>
                    <a:gd name="T30" fmla="*/ 389952837 w 3384"/>
                    <a:gd name="T31" fmla="*/ 42087226 h 531"/>
                    <a:gd name="T32" fmla="*/ 370532933 w 3384"/>
                    <a:gd name="T33" fmla="*/ 47750206 h 531"/>
                    <a:gd name="T34" fmla="*/ 348782511 w 3384"/>
                    <a:gd name="T35" fmla="*/ 53413186 h 531"/>
                    <a:gd name="T36" fmla="*/ 328197528 w 3384"/>
                    <a:gd name="T37" fmla="*/ 56759672 h 531"/>
                    <a:gd name="T38" fmla="*/ 328197528 w 3384"/>
                    <a:gd name="T39" fmla="*/ 56759672 h 531"/>
                    <a:gd name="T40" fmla="*/ 283531605 w 3384"/>
                    <a:gd name="T41" fmla="*/ 62422653 h 531"/>
                    <a:gd name="T42" fmla="*/ 238994855 w 3384"/>
                    <a:gd name="T43" fmla="*/ 65897932 h 531"/>
                    <a:gd name="T44" fmla="*/ 194328932 w 3384"/>
                    <a:gd name="T45" fmla="*/ 68214427 h 531"/>
                    <a:gd name="T46" fmla="*/ 149792542 w 3384"/>
                    <a:gd name="T47" fmla="*/ 67056000 h 531"/>
                    <a:gd name="T48" fmla="*/ 149792542 w 3384"/>
                    <a:gd name="T49" fmla="*/ 67056000 h 531"/>
                    <a:gd name="T50" fmla="*/ 118979475 w 3384"/>
                    <a:gd name="T51" fmla="*/ 65897932 h 531"/>
                    <a:gd name="T52" fmla="*/ 88037234 w 3384"/>
                    <a:gd name="T53" fmla="*/ 64739506 h 531"/>
                    <a:gd name="T54" fmla="*/ 58389245 w 3384"/>
                    <a:gd name="T55" fmla="*/ 61393020 h 531"/>
                    <a:gd name="T56" fmla="*/ 27447004 w 3384"/>
                    <a:gd name="T57" fmla="*/ 56759672 h 531"/>
                    <a:gd name="T58" fmla="*/ 27447004 w 3384"/>
                    <a:gd name="T59" fmla="*/ 56759672 h 531"/>
                    <a:gd name="T60" fmla="*/ 13723322 w 3384"/>
                    <a:gd name="T61" fmla="*/ 52254760 h 531"/>
                    <a:gd name="T62" fmla="*/ 5696582 w 3384"/>
                    <a:gd name="T63" fmla="*/ 49938266 h 531"/>
                    <a:gd name="T64" fmla="*/ 0 w 3384"/>
                    <a:gd name="T65" fmla="*/ 46591780 h 531"/>
                    <a:gd name="T66" fmla="*/ 0 w 3384"/>
                    <a:gd name="T67" fmla="*/ 46591780 h 531"/>
                    <a:gd name="T68" fmla="*/ 26281565 w 3384"/>
                    <a:gd name="T69" fmla="*/ 49938266 h 531"/>
                    <a:gd name="T70" fmla="*/ 53728569 w 3384"/>
                    <a:gd name="T71" fmla="*/ 53413186 h 531"/>
                    <a:gd name="T72" fmla="*/ 81175573 w 3384"/>
                    <a:gd name="T73" fmla="*/ 54571613 h 531"/>
                    <a:gd name="T74" fmla="*/ 107457138 w 3384"/>
                    <a:gd name="T75" fmla="*/ 55601246 h 531"/>
                    <a:gd name="T76" fmla="*/ 107457138 w 3384"/>
                    <a:gd name="T77" fmla="*/ 55601246 h 531"/>
                    <a:gd name="T78" fmla="*/ 152123060 w 3384"/>
                    <a:gd name="T79" fmla="*/ 56759672 h 531"/>
                    <a:gd name="T80" fmla="*/ 196659450 w 3384"/>
                    <a:gd name="T81" fmla="*/ 55601246 h 531"/>
                    <a:gd name="T82" fmla="*/ 241195840 w 3384"/>
                    <a:gd name="T83" fmla="*/ 52254760 h 531"/>
                    <a:gd name="T84" fmla="*/ 285861763 w 3384"/>
                    <a:gd name="T85" fmla="*/ 47750206 h 531"/>
                    <a:gd name="T86" fmla="*/ 285861763 w 3384"/>
                    <a:gd name="T87" fmla="*/ 47750206 h 531"/>
                    <a:gd name="T88" fmla="*/ 312143688 w 3384"/>
                    <a:gd name="T89" fmla="*/ 44274927 h 531"/>
                    <a:gd name="T90" fmla="*/ 337389347 w 3384"/>
                    <a:gd name="T91" fmla="*/ 39770373 h 531"/>
                    <a:gd name="T92" fmla="*/ 362505833 w 3384"/>
                    <a:gd name="T93" fmla="*/ 34107393 h 531"/>
                    <a:gd name="T94" fmla="*/ 387622319 w 3384"/>
                    <a:gd name="T95" fmla="*/ 27285627 h 531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3384" h="531">
                      <a:moveTo>
                        <a:pt x="2994" y="212"/>
                      </a:moveTo>
                      <a:lnTo>
                        <a:pt x="2994" y="212"/>
                      </a:lnTo>
                      <a:lnTo>
                        <a:pt x="3101" y="176"/>
                      </a:lnTo>
                      <a:lnTo>
                        <a:pt x="3207" y="132"/>
                      </a:lnTo>
                      <a:lnTo>
                        <a:pt x="3295" y="79"/>
                      </a:lnTo>
                      <a:lnTo>
                        <a:pt x="3339" y="44"/>
                      </a:lnTo>
                      <a:lnTo>
                        <a:pt x="3383" y="0"/>
                      </a:lnTo>
                      <a:lnTo>
                        <a:pt x="3374" y="44"/>
                      </a:lnTo>
                      <a:lnTo>
                        <a:pt x="3357" y="88"/>
                      </a:lnTo>
                      <a:lnTo>
                        <a:pt x="3330" y="123"/>
                      </a:lnTo>
                      <a:lnTo>
                        <a:pt x="3304" y="159"/>
                      </a:lnTo>
                      <a:lnTo>
                        <a:pt x="3233" y="212"/>
                      </a:lnTo>
                      <a:lnTo>
                        <a:pt x="3162" y="256"/>
                      </a:lnTo>
                      <a:lnTo>
                        <a:pt x="3012" y="327"/>
                      </a:lnTo>
                      <a:lnTo>
                        <a:pt x="2862" y="371"/>
                      </a:lnTo>
                      <a:lnTo>
                        <a:pt x="2694" y="415"/>
                      </a:lnTo>
                      <a:lnTo>
                        <a:pt x="2535" y="441"/>
                      </a:lnTo>
                      <a:lnTo>
                        <a:pt x="2190" y="485"/>
                      </a:lnTo>
                      <a:lnTo>
                        <a:pt x="1846" y="512"/>
                      </a:lnTo>
                      <a:lnTo>
                        <a:pt x="1501" y="530"/>
                      </a:lnTo>
                      <a:lnTo>
                        <a:pt x="1157" y="521"/>
                      </a:lnTo>
                      <a:lnTo>
                        <a:pt x="919" y="512"/>
                      </a:lnTo>
                      <a:lnTo>
                        <a:pt x="680" y="503"/>
                      </a:lnTo>
                      <a:lnTo>
                        <a:pt x="451" y="477"/>
                      </a:lnTo>
                      <a:lnTo>
                        <a:pt x="212" y="441"/>
                      </a:lnTo>
                      <a:lnTo>
                        <a:pt x="106" y="406"/>
                      </a:lnTo>
                      <a:lnTo>
                        <a:pt x="44" y="388"/>
                      </a:lnTo>
                      <a:lnTo>
                        <a:pt x="0" y="362"/>
                      </a:lnTo>
                      <a:lnTo>
                        <a:pt x="203" y="388"/>
                      </a:lnTo>
                      <a:lnTo>
                        <a:pt x="415" y="415"/>
                      </a:lnTo>
                      <a:lnTo>
                        <a:pt x="627" y="424"/>
                      </a:lnTo>
                      <a:lnTo>
                        <a:pt x="830" y="432"/>
                      </a:lnTo>
                      <a:lnTo>
                        <a:pt x="1175" y="441"/>
                      </a:lnTo>
                      <a:lnTo>
                        <a:pt x="1519" y="432"/>
                      </a:lnTo>
                      <a:lnTo>
                        <a:pt x="1863" y="406"/>
                      </a:lnTo>
                      <a:lnTo>
                        <a:pt x="2208" y="371"/>
                      </a:lnTo>
                      <a:lnTo>
                        <a:pt x="2411" y="344"/>
                      </a:lnTo>
                      <a:lnTo>
                        <a:pt x="2606" y="309"/>
                      </a:lnTo>
                      <a:lnTo>
                        <a:pt x="2800" y="265"/>
                      </a:lnTo>
                      <a:lnTo>
                        <a:pt x="2994" y="212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19FA27F9-D53F-43F8-BD11-35EE23414E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686300" y="3584575"/>
                  <a:ext cx="201613" cy="792163"/>
                </a:xfrm>
                <a:custGeom>
                  <a:avLst/>
                  <a:gdLst>
                    <a:gd name="T0" fmla="*/ 35770048 w 558"/>
                    <a:gd name="T1" fmla="*/ 174153019 h 2199"/>
                    <a:gd name="T2" fmla="*/ 35770048 w 558"/>
                    <a:gd name="T3" fmla="*/ 174153019 h 2199"/>
                    <a:gd name="T4" fmla="*/ 36945040 w 558"/>
                    <a:gd name="T5" fmla="*/ 0 h 2199"/>
                    <a:gd name="T6" fmla="*/ 36945040 w 558"/>
                    <a:gd name="T7" fmla="*/ 0 h 2199"/>
                    <a:gd name="T8" fmla="*/ 72715089 w 558"/>
                    <a:gd name="T9" fmla="*/ 0 h 2199"/>
                    <a:gd name="T10" fmla="*/ 72715089 w 558"/>
                    <a:gd name="T11" fmla="*/ 0 h 2199"/>
                    <a:gd name="T12" fmla="*/ 72715089 w 558"/>
                    <a:gd name="T13" fmla="*/ 194786722 h 2199"/>
                    <a:gd name="T14" fmla="*/ 72715089 w 558"/>
                    <a:gd name="T15" fmla="*/ 194786722 h 2199"/>
                    <a:gd name="T16" fmla="*/ 72715089 w 558"/>
                    <a:gd name="T17" fmla="*/ 208412718 h 2199"/>
                    <a:gd name="T18" fmla="*/ 71540097 w 558"/>
                    <a:gd name="T19" fmla="*/ 222168400 h 2199"/>
                    <a:gd name="T20" fmla="*/ 68015121 w 558"/>
                    <a:gd name="T21" fmla="*/ 235924081 h 2199"/>
                    <a:gd name="T22" fmla="*/ 65795933 w 558"/>
                    <a:gd name="T23" fmla="*/ 242802102 h 2199"/>
                    <a:gd name="T24" fmla="*/ 63445949 w 558"/>
                    <a:gd name="T25" fmla="*/ 248511872 h 2199"/>
                    <a:gd name="T26" fmla="*/ 63445949 w 558"/>
                    <a:gd name="T27" fmla="*/ 248511872 h 2199"/>
                    <a:gd name="T28" fmla="*/ 58876777 w 558"/>
                    <a:gd name="T29" fmla="*/ 255389893 h 2199"/>
                    <a:gd name="T30" fmla="*/ 54177171 w 558"/>
                    <a:gd name="T31" fmla="*/ 261229708 h 2199"/>
                    <a:gd name="T32" fmla="*/ 49607999 w 558"/>
                    <a:gd name="T33" fmla="*/ 265771587 h 2199"/>
                    <a:gd name="T34" fmla="*/ 43863835 w 558"/>
                    <a:gd name="T35" fmla="*/ 270313466 h 2199"/>
                    <a:gd name="T36" fmla="*/ 31200876 w 558"/>
                    <a:gd name="T37" fmla="*/ 279527269 h 2199"/>
                    <a:gd name="T38" fmla="*/ 17362926 w 558"/>
                    <a:gd name="T39" fmla="*/ 285237399 h 2199"/>
                    <a:gd name="T40" fmla="*/ 17362926 w 558"/>
                    <a:gd name="T41" fmla="*/ 285237399 h 2199"/>
                    <a:gd name="T42" fmla="*/ 0 w 558"/>
                    <a:gd name="T43" fmla="*/ 265771587 h 2199"/>
                    <a:gd name="T44" fmla="*/ 0 w 558"/>
                    <a:gd name="T45" fmla="*/ 265771587 h 2199"/>
                    <a:gd name="T46" fmla="*/ 0 w 558"/>
                    <a:gd name="T47" fmla="*/ 265771587 h 2199"/>
                    <a:gd name="T48" fmla="*/ 11488328 w 558"/>
                    <a:gd name="T49" fmla="*/ 258893566 h 2199"/>
                    <a:gd name="T50" fmla="*/ 20757106 w 558"/>
                    <a:gd name="T51" fmla="*/ 249680123 h 2199"/>
                    <a:gd name="T52" fmla="*/ 25326278 w 558"/>
                    <a:gd name="T53" fmla="*/ 245137884 h 2199"/>
                    <a:gd name="T54" fmla="*/ 28850893 w 558"/>
                    <a:gd name="T55" fmla="*/ 239428115 h 2199"/>
                    <a:gd name="T56" fmla="*/ 32245073 w 558"/>
                    <a:gd name="T57" fmla="*/ 233717985 h 2199"/>
                    <a:gd name="T58" fmla="*/ 33420065 w 558"/>
                    <a:gd name="T59" fmla="*/ 226840324 h 2199"/>
                    <a:gd name="T60" fmla="*/ 33420065 w 558"/>
                    <a:gd name="T61" fmla="*/ 226840324 h 2199"/>
                    <a:gd name="T62" fmla="*/ 35770048 w 558"/>
                    <a:gd name="T63" fmla="*/ 214252533 h 2199"/>
                    <a:gd name="T64" fmla="*/ 35770048 w 558"/>
                    <a:gd name="T65" fmla="*/ 200496491 h 2199"/>
                    <a:gd name="T66" fmla="*/ 35770048 w 558"/>
                    <a:gd name="T67" fmla="*/ 174153019 h 219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58" h="2199">
                      <a:moveTo>
                        <a:pt x="274" y="1342"/>
                      </a:moveTo>
                      <a:lnTo>
                        <a:pt x="274" y="1342"/>
                      </a:lnTo>
                      <a:lnTo>
                        <a:pt x="283" y="0"/>
                      </a:lnTo>
                      <a:lnTo>
                        <a:pt x="557" y="0"/>
                      </a:lnTo>
                      <a:lnTo>
                        <a:pt x="557" y="1501"/>
                      </a:lnTo>
                      <a:lnTo>
                        <a:pt x="557" y="1606"/>
                      </a:lnTo>
                      <a:lnTo>
                        <a:pt x="548" y="1712"/>
                      </a:lnTo>
                      <a:lnTo>
                        <a:pt x="521" y="1818"/>
                      </a:lnTo>
                      <a:lnTo>
                        <a:pt x="504" y="1871"/>
                      </a:lnTo>
                      <a:lnTo>
                        <a:pt x="486" y="1915"/>
                      </a:lnTo>
                      <a:lnTo>
                        <a:pt x="451" y="1968"/>
                      </a:lnTo>
                      <a:lnTo>
                        <a:pt x="415" y="2013"/>
                      </a:lnTo>
                      <a:lnTo>
                        <a:pt x="380" y="2048"/>
                      </a:lnTo>
                      <a:lnTo>
                        <a:pt x="336" y="2083"/>
                      </a:lnTo>
                      <a:lnTo>
                        <a:pt x="239" y="2154"/>
                      </a:lnTo>
                      <a:lnTo>
                        <a:pt x="133" y="2198"/>
                      </a:lnTo>
                      <a:lnTo>
                        <a:pt x="0" y="2048"/>
                      </a:lnTo>
                      <a:lnTo>
                        <a:pt x="88" y="1995"/>
                      </a:lnTo>
                      <a:lnTo>
                        <a:pt x="159" y="1924"/>
                      </a:lnTo>
                      <a:lnTo>
                        <a:pt x="194" y="1889"/>
                      </a:lnTo>
                      <a:lnTo>
                        <a:pt x="221" y="1845"/>
                      </a:lnTo>
                      <a:lnTo>
                        <a:pt x="247" y="1801"/>
                      </a:lnTo>
                      <a:lnTo>
                        <a:pt x="256" y="1748"/>
                      </a:lnTo>
                      <a:lnTo>
                        <a:pt x="274" y="1651"/>
                      </a:lnTo>
                      <a:lnTo>
                        <a:pt x="274" y="1545"/>
                      </a:lnTo>
                      <a:lnTo>
                        <a:pt x="274" y="1342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D291F64C-BAF9-4605-96C6-E29AFFA014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956175" y="3740150"/>
                  <a:ext cx="363538" cy="481013"/>
                </a:xfrm>
                <a:custGeom>
                  <a:avLst/>
                  <a:gdLst>
                    <a:gd name="T0" fmla="*/ 8048277 w 1009"/>
                    <a:gd name="T1" fmla="*/ 13781708 h 1334"/>
                    <a:gd name="T2" fmla="*/ 45953869 w 1009"/>
                    <a:gd name="T3" fmla="*/ 2340161 h 1334"/>
                    <a:gd name="T4" fmla="*/ 74642386 w 1009"/>
                    <a:gd name="T5" fmla="*/ 0 h 1334"/>
                    <a:gd name="T6" fmla="*/ 84897472 w 1009"/>
                    <a:gd name="T7" fmla="*/ 1170080 h 1334"/>
                    <a:gd name="T8" fmla="*/ 104369274 w 1009"/>
                    <a:gd name="T9" fmla="*/ 5720593 h 1334"/>
                    <a:gd name="T10" fmla="*/ 116961236 w 1009"/>
                    <a:gd name="T11" fmla="*/ 13781708 h 1334"/>
                    <a:gd name="T12" fmla="*/ 120466189 w 1009"/>
                    <a:gd name="T13" fmla="*/ 18332581 h 1334"/>
                    <a:gd name="T14" fmla="*/ 128514466 w 1009"/>
                    <a:gd name="T15" fmla="*/ 33284369 h 1334"/>
                    <a:gd name="T16" fmla="*/ 130851342 w 1009"/>
                    <a:gd name="T17" fmla="*/ 50576678 h 1334"/>
                    <a:gd name="T18" fmla="*/ 130851342 w 1009"/>
                    <a:gd name="T19" fmla="*/ 169932806 h 1334"/>
                    <a:gd name="T20" fmla="*/ 104369274 w 1009"/>
                    <a:gd name="T21" fmla="*/ 169932806 h 1334"/>
                    <a:gd name="T22" fmla="*/ 100994387 w 1009"/>
                    <a:gd name="T23" fmla="*/ 151600586 h 1334"/>
                    <a:gd name="T24" fmla="*/ 94114187 w 1009"/>
                    <a:gd name="T25" fmla="*/ 157321179 h 1334"/>
                    <a:gd name="T26" fmla="*/ 76849195 w 1009"/>
                    <a:gd name="T27" fmla="*/ 167592646 h 1334"/>
                    <a:gd name="T28" fmla="*/ 67632480 w 1009"/>
                    <a:gd name="T29" fmla="*/ 171103247 h 1334"/>
                    <a:gd name="T30" fmla="*/ 45953869 w 1009"/>
                    <a:gd name="T31" fmla="*/ 173313239 h 1334"/>
                    <a:gd name="T32" fmla="*/ 24145192 w 1009"/>
                    <a:gd name="T33" fmla="*/ 168762726 h 1334"/>
                    <a:gd name="T34" fmla="*/ 16096915 w 1009"/>
                    <a:gd name="T35" fmla="*/ 164212213 h 1334"/>
                    <a:gd name="T36" fmla="*/ 4543324 w 1009"/>
                    <a:gd name="T37" fmla="*/ 151600586 h 1334"/>
                    <a:gd name="T38" fmla="*/ 1168438 w 1009"/>
                    <a:gd name="T39" fmla="*/ 142369391 h 1334"/>
                    <a:gd name="T40" fmla="*/ 0 w 1009"/>
                    <a:gd name="T41" fmla="*/ 124036810 h 1334"/>
                    <a:gd name="T42" fmla="*/ 2336515 w 1009"/>
                    <a:gd name="T43" fmla="*/ 111425183 h 1334"/>
                    <a:gd name="T44" fmla="*/ 6880200 w 1009"/>
                    <a:gd name="T45" fmla="*/ 98683387 h 1334"/>
                    <a:gd name="T46" fmla="*/ 11423524 w 1009"/>
                    <a:gd name="T47" fmla="*/ 94132874 h 1334"/>
                    <a:gd name="T48" fmla="*/ 19471801 w 1009"/>
                    <a:gd name="T49" fmla="*/ 86071759 h 1334"/>
                    <a:gd name="T50" fmla="*/ 41280479 w 1009"/>
                    <a:gd name="T51" fmla="*/ 75800293 h 1334"/>
                    <a:gd name="T52" fmla="*/ 52833709 w 1009"/>
                    <a:gd name="T53" fmla="*/ 72289691 h 1334"/>
                    <a:gd name="T54" fmla="*/ 74642386 w 1009"/>
                    <a:gd name="T55" fmla="*/ 70079339 h 1334"/>
                    <a:gd name="T56" fmla="*/ 96320996 w 1009"/>
                    <a:gd name="T57" fmla="*/ 70079339 h 1334"/>
                    <a:gd name="T58" fmla="*/ 95282625 w 1009"/>
                    <a:gd name="T59" fmla="*/ 44856085 h 1334"/>
                    <a:gd name="T60" fmla="*/ 91777672 w 1009"/>
                    <a:gd name="T61" fmla="*/ 36794970 h 1334"/>
                    <a:gd name="T62" fmla="*/ 87233988 w 1009"/>
                    <a:gd name="T63" fmla="*/ 32114288 h 1334"/>
                    <a:gd name="T64" fmla="*/ 75680757 w 1009"/>
                    <a:gd name="T65" fmla="*/ 26393695 h 1334"/>
                    <a:gd name="T66" fmla="*/ 68800918 w 1009"/>
                    <a:gd name="T67" fmla="*/ 25223254 h 1334"/>
                    <a:gd name="T68" fmla="*/ 40112041 w 1009"/>
                    <a:gd name="T69" fmla="*/ 27563776 h 1334"/>
                    <a:gd name="T70" fmla="*/ 13760039 w 1009"/>
                    <a:gd name="T71" fmla="*/ 34454810 h 1334"/>
                    <a:gd name="T72" fmla="*/ 8048277 w 1009"/>
                    <a:gd name="T73" fmla="*/ 13781708 h 1334"/>
                    <a:gd name="T74" fmla="*/ 52833709 w 1009"/>
                    <a:gd name="T75" fmla="*/ 95302954 h 1334"/>
                    <a:gd name="T76" fmla="*/ 41280479 w 1009"/>
                    <a:gd name="T77" fmla="*/ 102193628 h 1334"/>
                    <a:gd name="T78" fmla="*/ 35568716 w 1009"/>
                    <a:gd name="T79" fmla="*/ 112465094 h 1334"/>
                    <a:gd name="T80" fmla="*/ 34400279 w 1009"/>
                    <a:gd name="T81" fmla="*/ 119356128 h 1334"/>
                    <a:gd name="T82" fmla="*/ 35568716 w 1009"/>
                    <a:gd name="T83" fmla="*/ 133137836 h 1334"/>
                    <a:gd name="T84" fmla="*/ 39073670 w 1009"/>
                    <a:gd name="T85" fmla="*/ 138988598 h 1334"/>
                    <a:gd name="T86" fmla="*/ 50497194 w 1009"/>
                    <a:gd name="T87" fmla="*/ 146919904 h 1334"/>
                    <a:gd name="T88" fmla="*/ 64257233 w 1009"/>
                    <a:gd name="T89" fmla="*/ 146919904 h 1334"/>
                    <a:gd name="T90" fmla="*/ 73473948 w 1009"/>
                    <a:gd name="T91" fmla="*/ 145749824 h 1334"/>
                    <a:gd name="T92" fmla="*/ 89440797 w 1009"/>
                    <a:gd name="T93" fmla="*/ 136648437 h 1334"/>
                    <a:gd name="T94" fmla="*/ 96320996 w 1009"/>
                    <a:gd name="T95" fmla="*/ 130927844 h 1334"/>
                    <a:gd name="T96" fmla="*/ 96320996 w 1009"/>
                    <a:gd name="T97" fmla="*/ 91922522 h 1334"/>
                    <a:gd name="T98" fmla="*/ 63089156 w 1009"/>
                    <a:gd name="T99" fmla="*/ 92962433 h 133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009" h="1334">
                      <a:moveTo>
                        <a:pt x="62" y="106"/>
                      </a:moveTo>
                      <a:lnTo>
                        <a:pt x="62" y="106"/>
                      </a:lnTo>
                      <a:lnTo>
                        <a:pt x="203" y="53"/>
                      </a:lnTo>
                      <a:lnTo>
                        <a:pt x="354" y="18"/>
                      </a:lnTo>
                      <a:lnTo>
                        <a:pt x="504" y="0"/>
                      </a:lnTo>
                      <a:lnTo>
                        <a:pt x="575" y="0"/>
                      </a:lnTo>
                      <a:lnTo>
                        <a:pt x="654" y="9"/>
                      </a:lnTo>
                      <a:lnTo>
                        <a:pt x="734" y="18"/>
                      </a:lnTo>
                      <a:lnTo>
                        <a:pt x="804" y="44"/>
                      </a:lnTo>
                      <a:lnTo>
                        <a:pt x="875" y="88"/>
                      </a:lnTo>
                      <a:lnTo>
                        <a:pt x="901" y="106"/>
                      </a:lnTo>
                      <a:lnTo>
                        <a:pt x="928" y="141"/>
                      </a:lnTo>
                      <a:lnTo>
                        <a:pt x="963" y="194"/>
                      </a:lnTo>
                      <a:lnTo>
                        <a:pt x="990" y="256"/>
                      </a:lnTo>
                      <a:lnTo>
                        <a:pt x="1008" y="327"/>
                      </a:lnTo>
                      <a:lnTo>
                        <a:pt x="1008" y="389"/>
                      </a:lnTo>
                      <a:lnTo>
                        <a:pt x="1008" y="1307"/>
                      </a:lnTo>
                      <a:lnTo>
                        <a:pt x="804" y="1307"/>
                      </a:lnTo>
                      <a:lnTo>
                        <a:pt x="778" y="1166"/>
                      </a:lnTo>
                      <a:lnTo>
                        <a:pt x="725" y="1210"/>
                      </a:lnTo>
                      <a:lnTo>
                        <a:pt x="663" y="1254"/>
                      </a:lnTo>
                      <a:lnTo>
                        <a:pt x="592" y="1289"/>
                      </a:lnTo>
                      <a:lnTo>
                        <a:pt x="521" y="1316"/>
                      </a:lnTo>
                      <a:lnTo>
                        <a:pt x="442" y="1325"/>
                      </a:lnTo>
                      <a:lnTo>
                        <a:pt x="354" y="1333"/>
                      </a:lnTo>
                      <a:lnTo>
                        <a:pt x="265" y="1316"/>
                      </a:lnTo>
                      <a:lnTo>
                        <a:pt x="186" y="1298"/>
                      </a:lnTo>
                      <a:lnTo>
                        <a:pt x="124" y="1263"/>
                      </a:lnTo>
                      <a:lnTo>
                        <a:pt x="80" y="1219"/>
                      </a:lnTo>
                      <a:lnTo>
                        <a:pt x="35" y="1166"/>
                      </a:lnTo>
                      <a:lnTo>
                        <a:pt x="9" y="1095"/>
                      </a:lnTo>
                      <a:lnTo>
                        <a:pt x="0" y="998"/>
                      </a:lnTo>
                      <a:lnTo>
                        <a:pt x="0" y="954"/>
                      </a:lnTo>
                      <a:lnTo>
                        <a:pt x="0" y="901"/>
                      </a:lnTo>
                      <a:lnTo>
                        <a:pt x="18" y="857"/>
                      </a:lnTo>
                      <a:lnTo>
                        <a:pt x="35" y="804"/>
                      </a:lnTo>
                      <a:lnTo>
                        <a:pt x="53" y="759"/>
                      </a:lnTo>
                      <a:lnTo>
                        <a:pt x="88" y="724"/>
                      </a:lnTo>
                      <a:lnTo>
                        <a:pt x="115" y="689"/>
                      </a:lnTo>
                      <a:lnTo>
                        <a:pt x="150" y="662"/>
                      </a:lnTo>
                      <a:lnTo>
                        <a:pt x="230" y="609"/>
                      </a:lnTo>
                      <a:lnTo>
                        <a:pt x="318" y="583"/>
                      </a:lnTo>
                      <a:lnTo>
                        <a:pt x="407" y="556"/>
                      </a:lnTo>
                      <a:lnTo>
                        <a:pt x="495" y="548"/>
                      </a:lnTo>
                      <a:lnTo>
                        <a:pt x="575" y="539"/>
                      </a:lnTo>
                      <a:lnTo>
                        <a:pt x="742" y="539"/>
                      </a:lnTo>
                      <a:lnTo>
                        <a:pt x="742" y="406"/>
                      </a:lnTo>
                      <a:lnTo>
                        <a:pt x="734" y="345"/>
                      </a:lnTo>
                      <a:lnTo>
                        <a:pt x="725" y="309"/>
                      </a:lnTo>
                      <a:lnTo>
                        <a:pt x="707" y="283"/>
                      </a:lnTo>
                      <a:lnTo>
                        <a:pt x="672" y="247"/>
                      </a:lnTo>
                      <a:lnTo>
                        <a:pt x="628" y="221"/>
                      </a:lnTo>
                      <a:lnTo>
                        <a:pt x="583" y="203"/>
                      </a:lnTo>
                      <a:lnTo>
                        <a:pt x="530" y="194"/>
                      </a:lnTo>
                      <a:lnTo>
                        <a:pt x="424" y="194"/>
                      </a:lnTo>
                      <a:lnTo>
                        <a:pt x="309" y="212"/>
                      </a:lnTo>
                      <a:lnTo>
                        <a:pt x="203" y="239"/>
                      </a:lnTo>
                      <a:lnTo>
                        <a:pt x="106" y="265"/>
                      </a:lnTo>
                      <a:lnTo>
                        <a:pt x="62" y="106"/>
                      </a:lnTo>
                      <a:close/>
                      <a:moveTo>
                        <a:pt x="407" y="733"/>
                      </a:moveTo>
                      <a:lnTo>
                        <a:pt x="407" y="733"/>
                      </a:lnTo>
                      <a:lnTo>
                        <a:pt x="362" y="759"/>
                      </a:lnTo>
                      <a:lnTo>
                        <a:pt x="318" y="786"/>
                      </a:lnTo>
                      <a:lnTo>
                        <a:pt x="292" y="821"/>
                      </a:lnTo>
                      <a:lnTo>
                        <a:pt x="274" y="865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1" y="1069"/>
                      </a:lnTo>
                      <a:lnTo>
                        <a:pt x="345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6" y="1121"/>
                      </a:lnTo>
                      <a:lnTo>
                        <a:pt x="628" y="1086"/>
                      </a:lnTo>
                      <a:lnTo>
                        <a:pt x="689" y="1051"/>
                      </a:lnTo>
                      <a:lnTo>
                        <a:pt x="742" y="1007"/>
                      </a:lnTo>
                      <a:lnTo>
                        <a:pt x="742" y="707"/>
                      </a:lnTo>
                      <a:lnTo>
                        <a:pt x="575" y="707"/>
                      </a:lnTo>
                      <a:lnTo>
                        <a:pt x="486" y="715"/>
                      </a:lnTo>
                      <a:lnTo>
                        <a:pt x="407" y="733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0" name="Freeform 11">
                  <a:extLst>
                    <a:ext uri="{FF2B5EF4-FFF2-40B4-BE49-F238E27FC236}">
                      <a16:creationId xmlns:a16="http://schemas.microsoft.com/office/drawing/2014/main" id="{E50C3B80-DC8A-4375-93F7-BBA2445BE1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818188" y="3740150"/>
                  <a:ext cx="363537" cy="481013"/>
                </a:xfrm>
                <a:custGeom>
                  <a:avLst/>
                  <a:gdLst>
                    <a:gd name="T0" fmla="*/ 9234850 w 1008"/>
                    <a:gd name="T1" fmla="*/ 13781708 h 1334"/>
                    <a:gd name="T2" fmla="*/ 45914579 w 1008"/>
                    <a:gd name="T3" fmla="*/ 2340161 h 1334"/>
                    <a:gd name="T4" fmla="*/ 75830644 w 1008"/>
                    <a:gd name="T5" fmla="*/ 0 h 1334"/>
                    <a:gd name="T6" fmla="*/ 86236170 w 1008"/>
                    <a:gd name="T7" fmla="*/ 1170080 h 1334"/>
                    <a:gd name="T8" fmla="*/ 104576034 w 1008"/>
                    <a:gd name="T9" fmla="*/ 5720593 h 1334"/>
                    <a:gd name="T10" fmla="*/ 120704743 w 1008"/>
                    <a:gd name="T11" fmla="*/ 17292309 h 1334"/>
                    <a:gd name="T12" fmla="*/ 126427926 w 1008"/>
                    <a:gd name="T13" fmla="*/ 25223254 h 1334"/>
                    <a:gd name="T14" fmla="*/ 130980073 w 1008"/>
                    <a:gd name="T15" fmla="*/ 43686005 h 1334"/>
                    <a:gd name="T16" fmla="*/ 130980073 w 1008"/>
                    <a:gd name="T17" fmla="*/ 52787030 h 1334"/>
                    <a:gd name="T18" fmla="*/ 130980073 w 1008"/>
                    <a:gd name="T19" fmla="*/ 169932806 h 1334"/>
                    <a:gd name="T20" fmla="*/ 104576034 w 1008"/>
                    <a:gd name="T21" fmla="*/ 169932806 h 1334"/>
                    <a:gd name="T22" fmla="*/ 102234683 w 1008"/>
                    <a:gd name="T23" fmla="*/ 151600586 h 1334"/>
                    <a:gd name="T24" fmla="*/ 81553828 w 1008"/>
                    <a:gd name="T25" fmla="*/ 165382294 h 1334"/>
                    <a:gd name="T26" fmla="*/ 57490780 w 1008"/>
                    <a:gd name="T27" fmla="*/ 172273328 h 1334"/>
                    <a:gd name="T28" fmla="*/ 45914579 w 1008"/>
                    <a:gd name="T29" fmla="*/ 173313239 h 1334"/>
                    <a:gd name="T30" fmla="*/ 28745390 w 1008"/>
                    <a:gd name="T31" fmla="*/ 169932806 h 1334"/>
                    <a:gd name="T32" fmla="*/ 17169189 w 1008"/>
                    <a:gd name="T33" fmla="*/ 164212213 h 1334"/>
                    <a:gd name="T34" fmla="*/ 12616681 w 1008"/>
                    <a:gd name="T35" fmla="*/ 160701612 h 1334"/>
                    <a:gd name="T36" fmla="*/ 5723183 w 1008"/>
                    <a:gd name="T37" fmla="*/ 150430145 h 1334"/>
                    <a:gd name="T38" fmla="*/ 1170676 w 1008"/>
                    <a:gd name="T39" fmla="*/ 138988598 h 1334"/>
                    <a:gd name="T40" fmla="*/ 0 w 1008"/>
                    <a:gd name="T41" fmla="*/ 126247162 h 1334"/>
                    <a:gd name="T42" fmla="*/ 1170676 w 1008"/>
                    <a:gd name="T43" fmla="*/ 113635175 h 1334"/>
                    <a:gd name="T44" fmla="*/ 4552507 w 1008"/>
                    <a:gd name="T45" fmla="*/ 103364069 h 1334"/>
                    <a:gd name="T46" fmla="*/ 19510540 w 1008"/>
                    <a:gd name="T47" fmla="*/ 86071759 h 1334"/>
                    <a:gd name="T48" fmla="*/ 28745390 w 1008"/>
                    <a:gd name="T49" fmla="*/ 80350806 h 1334"/>
                    <a:gd name="T50" fmla="*/ 44743903 w 1008"/>
                    <a:gd name="T51" fmla="*/ 74630213 h 1334"/>
                    <a:gd name="T52" fmla="*/ 80383152 w 1008"/>
                    <a:gd name="T53" fmla="*/ 70079339 h 1334"/>
                    <a:gd name="T54" fmla="*/ 97682176 w 1008"/>
                    <a:gd name="T55" fmla="*/ 70079339 h 1334"/>
                    <a:gd name="T56" fmla="*/ 96511860 w 1008"/>
                    <a:gd name="T57" fmla="*/ 45896357 h 1334"/>
                    <a:gd name="T58" fmla="*/ 93130029 w 1008"/>
                    <a:gd name="T59" fmla="*/ 37965051 h 1334"/>
                    <a:gd name="T60" fmla="*/ 83894818 w 1008"/>
                    <a:gd name="T61" fmla="*/ 28733856 h 1334"/>
                    <a:gd name="T62" fmla="*/ 71278137 w 1008"/>
                    <a:gd name="T63" fmla="*/ 25223254 h 1334"/>
                    <a:gd name="T64" fmla="*/ 56320104 w 1008"/>
                    <a:gd name="T65" fmla="*/ 25223254 h 1334"/>
                    <a:gd name="T66" fmla="*/ 27574714 w 1008"/>
                    <a:gd name="T67" fmla="*/ 29903936 h 1334"/>
                    <a:gd name="T68" fmla="*/ 13787357 w 1008"/>
                    <a:gd name="T69" fmla="*/ 34454810 h 1334"/>
                    <a:gd name="T70" fmla="*/ 51767597 w 1008"/>
                    <a:gd name="T71" fmla="*/ 96473035 h 1334"/>
                    <a:gd name="T72" fmla="*/ 47085255 w 1008"/>
                    <a:gd name="T73" fmla="*/ 98683387 h 1334"/>
                    <a:gd name="T74" fmla="*/ 37850405 w 1008"/>
                    <a:gd name="T75" fmla="*/ 106744501 h 1334"/>
                    <a:gd name="T76" fmla="*/ 35639249 w 1008"/>
                    <a:gd name="T77" fmla="*/ 111425183 h 1334"/>
                    <a:gd name="T78" fmla="*/ 34468573 w 1008"/>
                    <a:gd name="T79" fmla="*/ 126247162 h 1334"/>
                    <a:gd name="T80" fmla="*/ 39021081 w 1008"/>
                    <a:gd name="T81" fmla="*/ 138988598 h 1334"/>
                    <a:gd name="T82" fmla="*/ 44743903 w 1008"/>
                    <a:gd name="T83" fmla="*/ 143539472 h 1334"/>
                    <a:gd name="T84" fmla="*/ 57490780 w 1008"/>
                    <a:gd name="T85" fmla="*/ 148089984 h 1334"/>
                    <a:gd name="T86" fmla="*/ 64384639 w 1008"/>
                    <a:gd name="T87" fmla="*/ 146919904 h 1334"/>
                    <a:gd name="T88" fmla="*/ 82724503 w 1008"/>
                    <a:gd name="T89" fmla="*/ 141198950 h 1334"/>
                    <a:gd name="T90" fmla="*/ 97682176 w 1008"/>
                    <a:gd name="T91" fmla="*/ 130927844 h 1334"/>
                    <a:gd name="T92" fmla="*/ 97682176 w 1008"/>
                    <a:gd name="T93" fmla="*/ 91922522 h 1334"/>
                    <a:gd name="T94" fmla="*/ 74659969 w 1008"/>
                    <a:gd name="T95" fmla="*/ 91922522 h 1334"/>
                    <a:gd name="T96" fmla="*/ 51767597 w 1008"/>
                    <a:gd name="T97" fmla="*/ 96473035 h 133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008" h="1334">
                      <a:moveTo>
                        <a:pt x="71" y="106"/>
                      </a:moveTo>
                      <a:lnTo>
                        <a:pt x="71" y="106"/>
                      </a:lnTo>
                      <a:lnTo>
                        <a:pt x="212" y="53"/>
                      </a:lnTo>
                      <a:lnTo>
                        <a:pt x="353" y="18"/>
                      </a:lnTo>
                      <a:lnTo>
                        <a:pt x="504" y="0"/>
                      </a:lnTo>
                      <a:lnTo>
                        <a:pt x="583" y="0"/>
                      </a:lnTo>
                      <a:lnTo>
                        <a:pt x="663" y="9"/>
                      </a:lnTo>
                      <a:lnTo>
                        <a:pt x="733" y="18"/>
                      </a:lnTo>
                      <a:lnTo>
                        <a:pt x="804" y="44"/>
                      </a:lnTo>
                      <a:lnTo>
                        <a:pt x="875" y="80"/>
                      </a:lnTo>
                      <a:lnTo>
                        <a:pt x="928" y="133"/>
                      </a:lnTo>
                      <a:lnTo>
                        <a:pt x="972" y="194"/>
                      </a:lnTo>
                      <a:lnTo>
                        <a:pt x="998" y="265"/>
                      </a:lnTo>
                      <a:lnTo>
                        <a:pt x="1007" y="336"/>
                      </a:lnTo>
                      <a:lnTo>
                        <a:pt x="1007" y="406"/>
                      </a:lnTo>
                      <a:lnTo>
                        <a:pt x="1007" y="1307"/>
                      </a:lnTo>
                      <a:lnTo>
                        <a:pt x="804" y="1307"/>
                      </a:lnTo>
                      <a:lnTo>
                        <a:pt x="786" y="1166"/>
                      </a:lnTo>
                      <a:lnTo>
                        <a:pt x="707" y="1227"/>
                      </a:lnTo>
                      <a:lnTo>
                        <a:pt x="627" y="1272"/>
                      </a:lnTo>
                      <a:lnTo>
                        <a:pt x="539" y="1307"/>
                      </a:lnTo>
                      <a:lnTo>
                        <a:pt x="442" y="1325"/>
                      </a:lnTo>
                      <a:lnTo>
                        <a:pt x="353" y="1333"/>
                      </a:lnTo>
                      <a:lnTo>
                        <a:pt x="265" y="1316"/>
                      </a:lnTo>
                      <a:lnTo>
                        <a:pt x="221" y="1307"/>
                      </a:lnTo>
                      <a:lnTo>
                        <a:pt x="177" y="1289"/>
                      </a:lnTo>
                      <a:lnTo>
                        <a:pt x="132" y="1263"/>
                      </a:lnTo>
                      <a:lnTo>
                        <a:pt x="97" y="1236"/>
                      </a:lnTo>
                      <a:lnTo>
                        <a:pt x="71" y="1201"/>
                      </a:lnTo>
                      <a:lnTo>
                        <a:pt x="44" y="1157"/>
                      </a:lnTo>
                      <a:lnTo>
                        <a:pt x="18" y="1121"/>
                      </a:lnTo>
                      <a:lnTo>
                        <a:pt x="9" y="1069"/>
                      </a:lnTo>
                      <a:lnTo>
                        <a:pt x="0" y="1024"/>
                      </a:lnTo>
                      <a:lnTo>
                        <a:pt x="0" y="971"/>
                      </a:lnTo>
                      <a:lnTo>
                        <a:pt x="9" y="874"/>
                      </a:lnTo>
                      <a:lnTo>
                        <a:pt x="18" y="839"/>
                      </a:lnTo>
                      <a:lnTo>
                        <a:pt x="35" y="795"/>
                      </a:lnTo>
                      <a:lnTo>
                        <a:pt x="88" y="724"/>
                      </a:lnTo>
                      <a:lnTo>
                        <a:pt x="150" y="662"/>
                      </a:lnTo>
                      <a:lnTo>
                        <a:pt x="221" y="618"/>
                      </a:lnTo>
                      <a:lnTo>
                        <a:pt x="283" y="592"/>
                      </a:lnTo>
                      <a:lnTo>
                        <a:pt x="344" y="574"/>
                      </a:lnTo>
                      <a:lnTo>
                        <a:pt x="477" y="548"/>
                      </a:lnTo>
                      <a:lnTo>
                        <a:pt x="618" y="539"/>
                      </a:lnTo>
                      <a:lnTo>
                        <a:pt x="751" y="539"/>
                      </a:lnTo>
                      <a:lnTo>
                        <a:pt x="751" y="415"/>
                      </a:lnTo>
                      <a:lnTo>
                        <a:pt x="742" y="353"/>
                      </a:lnTo>
                      <a:lnTo>
                        <a:pt x="716" y="292"/>
                      </a:lnTo>
                      <a:lnTo>
                        <a:pt x="689" y="247"/>
                      </a:lnTo>
                      <a:lnTo>
                        <a:pt x="645" y="221"/>
                      </a:lnTo>
                      <a:lnTo>
                        <a:pt x="601" y="203"/>
                      </a:lnTo>
                      <a:lnTo>
                        <a:pt x="548" y="194"/>
                      </a:lnTo>
                      <a:lnTo>
                        <a:pt x="433" y="194"/>
                      </a:lnTo>
                      <a:lnTo>
                        <a:pt x="327" y="203"/>
                      </a:lnTo>
                      <a:lnTo>
                        <a:pt x="212" y="230"/>
                      </a:lnTo>
                      <a:lnTo>
                        <a:pt x="106" y="265"/>
                      </a:lnTo>
                      <a:lnTo>
                        <a:pt x="71" y="106"/>
                      </a:lnTo>
                      <a:close/>
                      <a:moveTo>
                        <a:pt x="398" y="742"/>
                      </a:moveTo>
                      <a:lnTo>
                        <a:pt x="398" y="742"/>
                      </a:lnTo>
                      <a:lnTo>
                        <a:pt x="362" y="759"/>
                      </a:lnTo>
                      <a:lnTo>
                        <a:pt x="327" y="786"/>
                      </a:lnTo>
                      <a:lnTo>
                        <a:pt x="291" y="821"/>
                      </a:lnTo>
                      <a:lnTo>
                        <a:pt x="274" y="857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0" y="1069"/>
                      </a:lnTo>
                      <a:lnTo>
                        <a:pt x="344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5" y="1121"/>
                      </a:lnTo>
                      <a:lnTo>
                        <a:pt x="636" y="1086"/>
                      </a:lnTo>
                      <a:lnTo>
                        <a:pt x="698" y="1051"/>
                      </a:lnTo>
                      <a:lnTo>
                        <a:pt x="751" y="1007"/>
                      </a:lnTo>
                      <a:lnTo>
                        <a:pt x="751" y="707"/>
                      </a:lnTo>
                      <a:lnTo>
                        <a:pt x="574" y="707"/>
                      </a:lnTo>
                      <a:lnTo>
                        <a:pt x="486" y="715"/>
                      </a:lnTo>
                      <a:lnTo>
                        <a:pt x="398" y="742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1" name="Freeform 12">
                  <a:extLst>
                    <a:ext uri="{FF2B5EF4-FFF2-40B4-BE49-F238E27FC236}">
                      <a16:creationId xmlns:a16="http://schemas.microsoft.com/office/drawing/2014/main" id="{AC44CB66-21AC-445C-8F5E-46372C9BCF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376863" y="3746500"/>
                  <a:ext cx="400050" cy="465138"/>
                </a:xfrm>
                <a:custGeom>
                  <a:avLst/>
                  <a:gdLst>
                    <a:gd name="T0" fmla="*/ 0 w 1113"/>
                    <a:gd name="T1" fmla="*/ 0 h 1290"/>
                    <a:gd name="T2" fmla="*/ 0 w 1113"/>
                    <a:gd name="T3" fmla="*/ 0 h 1290"/>
                    <a:gd name="T4" fmla="*/ 36303190 w 1113"/>
                    <a:gd name="T5" fmla="*/ 0 h 1290"/>
                    <a:gd name="T6" fmla="*/ 36303190 w 1113"/>
                    <a:gd name="T7" fmla="*/ 0 h 1290"/>
                    <a:gd name="T8" fmla="*/ 58007609 w 1113"/>
                    <a:gd name="T9" fmla="*/ 69946659 h 1290"/>
                    <a:gd name="T10" fmla="*/ 58007609 w 1113"/>
                    <a:gd name="T11" fmla="*/ 69946659 h 1290"/>
                    <a:gd name="T12" fmla="*/ 64854826 w 1113"/>
                    <a:gd name="T13" fmla="*/ 91788674 h 1290"/>
                    <a:gd name="T14" fmla="*/ 70539275 w 1113"/>
                    <a:gd name="T15" fmla="*/ 113630689 h 1290"/>
                    <a:gd name="T16" fmla="*/ 70539275 w 1113"/>
                    <a:gd name="T17" fmla="*/ 113630689 h 1290"/>
                    <a:gd name="T18" fmla="*/ 75190350 w 1113"/>
                    <a:gd name="T19" fmla="*/ 133132592 h 1290"/>
                    <a:gd name="T20" fmla="*/ 75190350 w 1113"/>
                    <a:gd name="T21" fmla="*/ 133132592 h 1290"/>
                    <a:gd name="T22" fmla="*/ 85396477 w 1113"/>
                    <a:gd name="T23" fmla="*/ 101019680 h 1290"/>
                    <a:gd name="T24" fmla="*/ 94569232 w 1113"/>
                    <a:gd name="T25" fmla="*/ 67736352 h 1290"/>
                    <a:gd name="T26" fmla="*/ 102579218 w 1113"/>
                    <a:gd name="T27" fmla="*/ 34453385 h 1290"/>
                    <a:gd name="T28" fmla="*/ 108263666 w 1113"/>
                    <a:gd name="T29" fmla="*/ 0 h 1290"/>
                    <a:gd name="T30" fmla="*/ 108263666 w 1113"/>
                    <a:gd name="T31" fmla="*/ 0 h 1290"/>
                    <a:gd name="T32" fmla="*/ 143662520 w 1113"/>
                    <a:gd name="T33" fmla="*/ 0 h 1290"/>
                    <a:gd name="T34" fmla="*/ 143662520 w 1113"/>
                    <a:gd name="T35" fmla="*/ 0 h 1290"/>
                    <a:gd name="T36" fmla="*/ 134489765 w 1113"/>
                    <a:gd name="T37" fmla="*/ 43554224 h 1290"/>
                    <a:gd name="T38" fmla="*/ 123120869 w 1113"/>
                    <a:gd name="T39" fmla="*/ 86068198 h 1290"/>
                    <a:gd name="T40" fmla="*/ 117436061 w 1113"/>
                    <a:gd name="T41" fmla="*/ 106740157 h 1290"/>
                    <a:gd name="T42" fmla="*/ 109426435 w 1113"/>
                    <a:gd name="T43" fmla="*/ 127412115 h 1290"/>
                    <a:gd name="T44" fmla="*/ 101416449 w 1113"/>
                    <a:gd name="T45" fmla="*/ 146913657 h 1290"/>
                    <a:gd name="T46" fmla="*/ 92243694 w 1113"/>
                    <a:gd name="T47" fmla="*/ 167585616 h 1290"/>
                    <a:gd name="T48" fmla="*/ 92243694 w 1113"/>
                    <a:gd name="T49" fmla="*/ 167585616 h 1290"/>
                    <a:gd name="T50" fmla="*/ 49997624 w 1113"/>
                    <a:gd name="T51" fmla="*/ 167585616 h 1290"/>
                    <a:gd name="T52" fmla="*/ 49997624 w 1113"/>
                    <a:gd name="T53" fmla="*/ 167585616 h 1290"/>
                    <a:gd name="T54" fmla="*/ 0 w 1113"/>
                    <a:gd name="T55" fmla="*/ 0 h 1290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1113" h="129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81" y="0"/>
                      </a:lnTo>
                      <a:lnTo>
                        <a:pt x="449" y="538"/>
                      </a:lnTo>
                      <a:lnTo>
                        <a:pt x="502" y="706"/>
                      </a:lnTo>
                      <a:lnTo>
                        <a:pt x="546" y="874"/>
                      </a:lnTo>
                      <a:lnTo>
                        <a:pt x="582" y="1024"/>
                      </a:lnTo>
                      <a:lnTo>
                        <a:pt x="661" y="777"/>
                      </a:lnTo>
                      <a:lnTo>
                        <a:pt x="732" y="521"/>
                      </a:lnTo>
                      <a:lnTo>
                        <a:pt x="794" y="265"/>
                      </a:lnTo>
                      <a:lnTo>
                        <a:pt x="838" y="0"/>
                      </a:lnTo>
                      <a:lnTo>
                        <a:pt x="1112" y="0"/>
                      </a:lnTo>
                      <a:lnTo>
                        <a:pt x="1041" y="335"/>
                      </a:lnTo>
                      <a:lnTo>
                        <a:pt x="953" y="662"/>
                      </a:lnTo>
                      <a:lnTo>
                        <a:pt x="909" y="821"/>
                      </a:lnTo>
                      <a:lnTo>
                        <a:pt x="847" y="980"/>
                      </a:lnTo>
                      <a:lnTo>
                        <a:pt x="785" y="1130"/>
                      </a:lnTo>
                      <a:lnTo>
                        <a:pt x="714" y="1289"/>
                      </a:lnTo>
                      <a:lnTo>
                        <a:pt x="387" y="128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211ED85E-4318-43BA-B2C6-57C5B6A24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191250" y="3735388"/>
                  <a:ext cx="28575" cy="41275"/>
                </a:xfrm>
                <a:custGeom>
                  <a:avLst/>
                  <a:gdLst>
                    <a:gd name="T0" fmla="*/ 4465558 w 80"/>
                    <a:gd name="T1" fmla="*/ 2190087 h 115"/>
                    <a:gd name="T2" fmla="*/ 0 w 80"/>
                    <a:gd name="T3" fmla="*/ 2190087 h 115"/>
                    <a:gd name="T4" fmla="*/ 0 w 80"/>
                    <a:gd name="T5" fmla="*/ 0 h 115"/>
                    <a:gd name="T6" fmla="*/ 10079117 w 80"/>
                    <a:gd name="T7" fmla="*/ 0 h 115"/>
                    <a:gd name="T8" fmla="*/ 10079117 w 80"/>
                    <a:gd name="T9" fmla="*/ 2190087 h 115"/>
                    <a:gd name="T10" fmla="*/ 5613559 w 80"/>
                    <a:gd name="T11" fmla="*/ 2190087 h 115"/>
                    <a:gd name="T12" fmla="*/ 5613559 w 80"/>
                    <a:gd name="T13" fmla="*/ 14685286 h 115"/>
                    <a:gd name="T14" fmla="*/ 4465558 w 80"/>
                    <a:gd name="T15" fmla="*/ 14685286 h 115"/>
                    <a:gd name="T16" fmla="*/ 4465558 w 80"/>
                    <a:gd name="T17" fmla="*/ 2190087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0" h="115">
                      <a:moveTo>
                        <a:pt x="35" y="17"/>
                      </a:move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79" y="0"/>
                      </a:lnTo>
                      <a:lnTo>
                        <a:pt x="79" y="17"/>
                      </a:lnTo>
                      <a:lnTo>
                        <a:pt x="44" y="17"/>
                      </a:lnTo>
                      <a:lnTo>
                        <a:pt x="44" y="114"/>
                      </a:lnTo>
                      <a:lnTo>
                        <a:pt x="35" y="114"/>
                      </a:lnTo>
                      <a:lnTo>
                        <a:pt x="35" y="17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FC5FFD33-8955-4EF5-BE3E-3035744381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223000" y="3735388"/>
                  <a:ext cx="41275" cy="41275"/>
                </a:xfrm>
                <a:custGeom>
                  <a:avLst/>
                  <a:gdLst>
                    <a:gd name="T0" fmla="*/ 12280736 w 116"/>
                    <a:gd name="T1" fmla="*/ 7858042 h 115"/>
                    <a:gd name="T2" fmla="*/ 12280736 w 116"/>
                    <a:gd name="T3" fmla="*/ 7858042 h 115"/>
                    <a:gd name="T4" fmla="*/ 12280736 w 116"/>
                    <a:gd name="T5" fmla="*/ 2190087 h 115"/>
                    <a:gd name="T6" fmla="*/ 12280736 w 116"/>
                    <a:gd name="T7" fmla="*/ 2190087 h 115"/>
                    <a:gd name="T8" fmla="*/ 12280736 w 116"/>
                    <a:gd name="T9" fmla="*/ 2190087 h 115"/>
                    <a:gd name="T10" fmla="*/ 10128743 w 116"/>
                    <a:gd name="T11" fmla="*/ 7858042 h 115"/>
                    <a:gd name="T12" fmla="*/ 7849722 w 116"/>
                    <a:gd name="T13" fmla="*/ 14685286 h 115"/>
                    <a:gd name="T14" fmla="*/ 6710034 w 116"/>
                    <a:gd name="T15" fmla="*/ 14685286 h 115"/>
                    <a:gd name="T16" fmla="*/ 4431369 w 116"/>
                    <a:gd name="T17" fmla="*/ 7858042 h 115"/>
                    <a:gd name="T18" fmla="*/ 4431369 w 116"/>
                    <a:gd name="T19" fmla="*/ 7858042 h 115"/>
                    <a:gd name="T20" fmla="*/ 2279020 w 116"/>
                    <a:gd name="T21" fmla="*/ 2190087 h 115"/>
                    <a:gd name="T22" fmla="*/ 2279020 w 116"/>
                    <a:gd name="T23" fmla="*/ 2190087 h 115"/>
                    <a:gd name="T24" fmla="*/ 2279020 w 116"/>
                    <a:gd name="T25" fmla="*/ 2190087 h 115"/>
                    <a:gd name="T26" fmla="*/ 2279020 w 116"/>
                    <a:gd name="T27" fmla="*/ 7858042 h 115"/>
                    <a:gd name="T28" fmla="*/ 2279020 w 116"/>
                    <a:gd name="T29" fmla="*/ 14685286 h 115"/>
                    <a:gd name="T30" fmla="*/ 0 w 116"/>
                    <a:gd name="T31" fmla="*/ 14685286 h 115"/>
                    <a:gd name="T32" fmla="*/ 1139332 w 116"/>
                    <a:gd name="T33" fmla="*/ 0 h 115"/>
                    <a:gd name="T34" fmla="*/ 3418353 w 116"/>
                    <a:gd name="T35" fmla="*/ 0 h 115"/>
                    <a:gd name="T36" fmla="*/ 5570702 w 116"/>
                    <a:gd name="T37" fmla="*/ 6827244 h 115"/>
                    <a:gd name="T38" fmla="*/ 5570702 w 116"/>
                    <a:gd name="T39" fmla="*/ 6827244 h 115"/>
                    <a:gd name="T40" fmla="*/ 6710034 w 116"/>
                    <a:gd name="T41" fmla="*/ 12495558 h 115"/>
                    <a:gd name="T42" fmla="*/ 6710034 w 116"/>
                    <a:gd name="T43" fmla="*/ 12495558 h 115"/>
                    <a:gd name="T44" fmla="*/ 6710034 w 116"/>
                    <a:gd name="T45" fmla="*/ 12495558 h 115"/>
                    <a:gd name="T46" fmla="*/ 8989055 w 116"/>
                    <a:gd name="T47" fmla="*/ 6827244 h 115"/>
                    <a:gd name="T48" fmla="*/ 11141403 w 116"/>
                    <a:gd name="T49" fmla="*/ 0 h 115"/>
                    <a:gd name="T50" fmla="*/ 13420424 w 116"/>
                    <a:gd name="T51" fmla="*/ 0 h 115"/>
                    <a:gd name="T52" fmla="*/ 14559756 w 116"/>
                    <a:gd name="T53" fmla="*/ 14685286 h 115"/>
                    <a:gd name="T54" fmla="*/ 12280736 w 116"/>
                    <a:gd name="T55" fmla="*/ 14685286 h 115"/>
                    <a:gd name="T56" fmla="*/ 12280736 w 116"/>
                    <a:gd name="T57" fmla="*/ 7858042 h 11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16" h="115">
                      <a:moveTo>
                        <a:pt x="97" y="61"/>
                      </a:moveTo>
                      <a:lnTo>
                        <a:pt x="97" y="61"/>
                      </a:lnTo>
                      <a:lnTo>
                        <a:pt x="97" y="17"/>
                      </a:lnTo>
                      <a:lnTo>
                        <a:pt x="80" y="61"/>
                      </a:lnTo>
                      <a:lnTo>
                        <a:pt x="62" y="114"/>
                      </a:lnTo>
                      <a:lnTo>
                        <a:pt x="53" y="114"/>
                      </a:lnTo>
                      <a:lnTo>
                        <a:pt x="35" y="61"/>
                      </a:lnTo>
                      <a:lnTo>
                        <a:pt x="18" y="17"/>
                      </a:lnTo>
                      <a:lnTo>
                        <a:pt x="18" y="61"/>
                      </a:lnTo>
                      <a:lnTo>
                        <a:pt x="18" y="114"/>
                      </a:lnTo>
                      <a:lnTo>
                        <a:pt x="0" y="114"/>
                      </a:lnTo>
                      <a:lnTo>
                        <a:pt x="9" y="0"/>
                      </a:lnTo>
                      <a:lnTo>
                        <a:pt x="27" y="0"/>
                      </a:lnTo>
                      <a:lnTo>
                        <a:pt x="44" y="53"/>
                      </a:lnTo>
                      <a:lnTo>
                        <a:pt x="53" y="97"/>
                      </a:lnTo>
                      <a:lnTo>
                        <a:pt x="71" y="53"/>
                      </a:lnTo>
                      <a:lnTo>
                        <a:pt x="88" y="0"/>
                      </a:lnTo>
                      <a:lnTo>
                        <a:pt x="106" y="0"/>
                      </a:lnTo>
                      <a:lnTo>
                        <a:pt x="115" y="114"/>
                      </a:lnTo>
                      <a:lnTo>
                        <a:pt x="97" y="114"/>
                      </a:lnTo>
                      <a:lnTo>
                        <a:pt x="97" y="61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</p:grpSp>
          <p:sp>
            <p:nvSpPr>
              <p:cNvPr id="17" name="Rounded Rectangle 14">
                <a:extLst>
                  <a:ext uri="{FF2B5EF4-FFF2-40B4-BE49-F238E27FC236}">
                    <a16:creationId xmlns:a16="http://schemas.microsoft.com/office/drawing/2014/main" id="{1A9B6B4B-9BB3-42D8-8EE7-839216D419F1}"/>
                  </a:ext>
                </a:extLst>
              </p:cNvPr>
              <p:cNvSpPr/>
              <p:nvPr/>
            </p:nvSpPr>
            <p:spPr>
              <a:xfrm>
                <a:off x="6188492" y="3567481"/>
                <a:ext cx="736591" cy="32105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l-NL" sz="1050" dirty="0"/>
              </a:p>
            </p:txBody>
          </p:sp>
          <p:pic>
            <p:nvPicPr>
              <p:cNvPr id="18" name="Picture 2" descr="Related image">
                <a:extLst>
                  <a:ext uri="{FF2B5EF4-FFF2-40B4-BE49-F238E27FC236}">
                    <a16:creationId xmlns:a16="http://schemas.microsoft.com/office/drawing/2014/main" id="{E69E43AD-E4E6-4577-B4A7-CAC7C5440A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7473" y="3962163"/>
                <a:ext cx="298314" cy="351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F9E222-036E-463D-8237-30C23EFA8D47}"/>
                  </a:ext>
                </a:extLst>
              </p:cNvPr>
              <p:cNvSpPr txBox="1"/>
              <p:nvPr/>
            </p:nvSpPr>
            <p:spPr>
              <a:xfrm>
                <a:off x="6362222" y="3500840"/>
                <a:ext cx="473401" cy="459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400" dirty="0"/>
                  <a:t>µ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749ECA-FE2D-49B5-9F53-E0804DE6A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3889417" y="523217"/>
              <a:ext cx="354048" cy="205192"/>
            </a:xfrm>
            <a:prstGeom prst="rect">
              <a:avLst/>
            </a:prstGeom>
          </p:spPr>
        </p:pic>
      </p:grpSp>
      <p:sp>
        <p:nvSpPr>
          <p:cNvPr id="34" name="Cloud 33">
            <a:extLst>
              <a:ext uri="{FF2B5EF4-FFF2-40B4-BE49-F238E27FC236}">
                <a16:creationId xmlns:a16="http://schemas.microsoft.com/office/drawing/2014/main" id="{7B402324-8D55-445E-8551-1BEAFA3E88FA}"/>
              </a:ext>
            </a:extLst>
          </p:cNvPr>
          <p:cNvSpPr/>
          <p:nvPr/>
        </p:nvSpPr>
        <p:spPr>
          <a:xfrm>
            <a:off x="3556974" y="2836441"/>
            <a:ext cx="856655" cy="428122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706D2CF0-BAC2-4DCA-8BEF-D14B1150A4C1}"/>
              </a:ext>
            </a:extLst>
          </p:cNvPr>
          <p:cNvSpPr/>
          <p:nvPr/>
        </p:nvSpPr>
        <p:spPr>
          <a:xfrm>
            <a:off x="89394" y="1719266"/>
            <a:ext cx="1261208" cy="568712"/>
          </a:xfrm>
          <a:prstGeom prst="cloud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598EA1-EA7B-4C92-BE5F-0E27EB07ED8F}"/>
              </a:ext>
            </a:extLst>
          </p:cNvPr>
          <p:cNvGrpSpPr/>
          <p:nvPr/>
        </p:nvGrpSpPr>
        <p:grpSpPr>
          <a:xfrm>
            <a:off x="2143922" y="1827661"/>
            <a:ext cx="421620" cy="399091"/>
            <a:chOff x="2473097" y="3367847"/>
            <a:chExt cx="421620" cy="399091"/>
          </a:xfrm>
        </p:grpSpPr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94882A46-2E91-4F88-9D8C-CA5377AB2D10}"/>
                </a:ext>
              </a:extLst>
            </p:cNvPr>
            <p:cNvSpPr/>
            <p:nvPr/>
          </p:nvSpPr>
          <p:spPr>
            <a:xfrm>
              <a:off x="2506545" y="3367847"/>
              <a:ext cx="388172" cy="362152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 dirty="0"/>
            </a:p>
          </p:txBody>
        </p:sp>
        <p:sp>
          <p:nvSpPr>
            <p:cNvPr id="38" name="Rounded Rectangle 55">
              <a:extLst>
                <a:ext uri="{FF2B5EF4-FFF2-40B4-BE49-F238E27FC236}">
                  <a16:creationId xmlns:a16="http://schemas.microsoft.com/office/drawing/2014/main" id="{FF7206EE-C9F8-48DE-A879-C0B9F748D22B}"/>
                </a:ext>
              </a:extLst>
            </p:cNvPr>
            <p:cNvSpPr/>
            <p:nvPr/>
          </p:nvSpPr>
          <p:spPr>
            <a:xfrm>
              <a:off x="2613823" y="3487264"/>
              <a:ext cx="186710" cy="9477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DEC934-0060-4F61-BD59-2F807727354A}"/>
                </a:ext>
              </a:extLst>
            </p:cNvPr>
            <p:cNvSpPr txBox="1"/>
            <p:nvPr/>
          </p:nvSpPr>
          <p:spPr>
            <a:xfrm>
              <a:off x="2657861" y="3467592"/>
              <a:ext cx="21352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00" dirty="0"/>
                <a:t>µ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88A3601-2715-43CF-9C44-EBCE0697D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2638624" y="3373246"/>
              <a:ext cx="168680" cy="99818"/>
            </a:xfrm>
            <a:prstGeom prst="rect">
              <a:avLst/>
            </a:prstGeom>
          </p:spPr>
        </p:pic>
        <p:pic>
          <p:nvPicPr>
            <p:cNvPr id="41" name="Picture 2" descr="Image result for fedora logo">
              <a:extLst>
                <a:ext uri="{FF2B5EF4-FFF2-40B4-BE49-F238E27FC236}">
                  <a16:creationId xmlns:a16="http://schemas.microsoft.com/office/drawing/2014/main" id="{87949645-4AC4-49FC-87E0-409A4D9A4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097" y="3532857"/>
              <a:ext cx="234081" cy="234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8CE4493-36EC-4B45-9146-D3DF555CC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84394" y="3447408"/>
              <a:ext cx="169345" cy="159831"/>
            </a:xfrm>
            <a:prstGeom prst="rect">
              <a:avLst/>
            </a:prstGeom>
          </p:spPr>
        </p:pic>
      </p:grpSp>
      <p:pic>
        <p:nvPicPr>
          <p:cNvPr id="43" name="Picture 2" descr="Afbeeldingsresultaat voor internet of things">
            <a:extLst>
              <a:ext uri="{FF2B5EF4-FFF2-40B4-BE49-F238E27FC236}">
                <a16:creationId xmlns:a16="http://schemas.microsoft.com/office/drawing/2014/main" id="{8B040478-4B8D-4689-B75B-9F854BC8B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98" y="3106086"/>
            <a:ext cx="847496" cy="74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020B5C-5962-4FEC-B193-969C2527D43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1228" y="1652927"/>
            <a:ext cx="1742869" cy="1073771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DC4BAB-33FD-480F-9769-988D6886D0DC}"/>
              </a:ext>
            </a:extLst>
          </p:cNvPr>
          <p:cNvCxnSpPr/>
          <p:nvPr/>
        </p:nvCxnSpPr>
        <p:spPr>
          <a:xfrm>
            <a:off x="952626" y="2287978"/>
            <a:ext cx="397976" cy="27495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848E049-C46B-4DE6-B4E9-AFDB25A4BFDA}"/>
              </a:ext>
            </a:extLst>
          </p:cNvPr>
          <p:cNvCxnSpPr/>
          <p:nvPr/>
        </p:nvCxnSpPr>
        <p:spPr>
          <a:xfrm>
            <a:off x="2021550" y="2975493"/>
            <a:ext cx="239412" cy="16863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0913128-1AFE-483C-BC0A-6D09F0B3CBC9}"/>
              </a:ext>
            </a:extLst>
          </p:cNvPr>
          <p:cNvCxnSpPr/>
          <p:nvPr/>
        </p:nvCxnSpPr>
        <p:spPr>
          <a:xfrm flipV="1">
            <a:off x="1971306" y="2257679"/>
            <a:ext cx="242528" cy="193419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5B7B8C-8DE1-42CA-9093-DC3BC4DBF238}"/>
              </a:ext>
            </a:extLst>
          </p:cNvPr>
          <p:cNvCxnSpPr/>
          <p:nvPr/>
        </p:nvCxnSpPr>
        <p:spPr>
          <a:xfrm flipV="1">
            <a:off x="1031152" y="2823477"/>
            <a:ext cx="385726" cy="41686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57AFB4-6770-45CE-AADE-774886020864}"/>
              </a:ext>
            </a:extLst>
          </p:cNvPr>
          <p:cNvCxnSpPr/>
          <p:nvPr/>
        </p:nvCxnSpPr>
        <p:spPr>
          <a:xfrm flipV="1">
            <a:off x="2021550" y="2242528"/>
            <a:ext cx="1852016" cy="25872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9A1B5BE-AF96-46E3-8D8B-9727B3F2F135}"/>
              </a:ext>
            </a:extLst>
          </p:cNvPr>
          <p:cNvCxnSpPr/>
          <p:nvPr/>
        </p:nvCxnSpPr>
        <p:spPr>
          <a:xfrm>
            <a:off x="2021550" y="2875043"/>
            <a:ext cx="1518067" cy="11914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AutoShape 2" descr="Image result for odevc yatra logo">
            <a:extLst>
              <a:ext uri="{FF2B5EF4-FFF2-40B4-BE49-F238E27FC236}">
                <a16:creationId xmlns:a16="http://schemas.microsoft.com/office/drawing/2014/main" id="{3FABDE11-2A76-4D87-820B-E622FBF040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09700" y="21153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 dirty="0"/>
          </a:p>
        </p:txBody>
      </p:sp>
      <p:pic>
        <p:nvPicPr>
          <p:cNvPr id="52" name="Picture 2" descr="Image result for logo kafka">
            <a:extLst>
              <a:ext uri="{FF2B5EF4-FFF2-40B4-BE49-F238E27FC236}">
                <a16:creationId xmlns:a16="http://schemas.microsoft.com/office/drawing/2014/main" id="{5EA264F3-9E46-4AE2-8D63-EA315CCFA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88" y="2200758"/>
            <a:ext cx="1768488" cy="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Snagit_SNG860">
            <a:extLst>
              <a:ext uri="{FF2B5EF4-FFF2-40B4-BE49-F238E27FC236}">
                <a16:creationId xmlns:a16="http://schemas.microsoft.com/office/drawing/2014/main" id="{6438C1C8-D0FE-4C0F-BAD7-A49F2C60EE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6356" y="4296274"/>
            <a:ext cx="610923" cy="55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Messaging as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JMS, Oracle Advanced Queuing, IBM MQ, MS MQ, </a:t>
            </a:r>
            <a:r>
              <a:rPr lang="nl-NL" dirty="0" err="1"/>
              <a:t>RabbitMQ</a:t>
            </a:r>
            <a:r>
              <a:rPr lang="nl-NL" dirty="0"/>
              <a:t>, MQTT, XMPP, </a:t>
            </a:r>
            <a:r>
              <a:rPr lang="nl-NL" dirty="0" err="1"/>
              <a:t>WebSockets</a:t>
            </a:r>
            <a:r>
              <a:rPr lang="nl-NL" dirty="0"/>
              <a:t>, Apache </a:t>
            </a:r>
            <a:r>
              <a:rPr lang="nl-NL" dirty="0" err="1"/>
              <a:t>ActiveMQ</a:t>
            </a:r>
            <a:r>
              <a:rPr lang="nl-NL" dirty="0"/>
              <a:t>, AMQP , …</a:t>
            </a:r>
          </a:p>
          <a:p>
            <a:r>
              <a:rPr lang="nl-NL" dirty="0" err="1"/>
              <a:t>Challenges</a:t>
            </a:r>
            <a:endParaRPr lang="nl-NL" dirty="0"/>
          </a:p>
          <a:p>
            <a:pPr lvl="1"/>
            <a:r>
              <a:rPr lang="nl-NL" dirty="0" err="1"/>
              <a:t>Costs</a:t>
            </a:r>
            <a:endParaRPr lang="nl-NL" dirty="0"/>
          </a:p>
          <a:p>
            <a:pPr lvl="1"/>
            <a:r>
              <a:rPr lang="nl-NL" dirty="0" err="1"/>
              <a:t>Scalability</a:t>
            </a:r>
            <a:r>
              <a:rPr lang="nl-NL" dirty="0"/>
              <a:t> (</a:t>
            </a:r>
            <a:r>
              <a:rPr lang="nl-NL" dirty="0" err="1"/>
              <a:t>size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speed)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lack</a:t>
            </a:r>
            <a:r>
              <a:rPr lang="nl-NL" dirty="0"/>
              <a:t> of) Distribution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therefore</a:t>
            </a:r>
            <a:r>
              <a:rPr lang="nl-NL" dirty="0"/>
              <a:t> availability)</a:t>
            </a:r>
          </a:p>
          <a:p>
            <a:pPr lvl="1"/>
            <a:r>
              <a:rPr lang="nl-NL" dirty="0" err="1"/>
              <a:t>Complexity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Message 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 err="1"/>
              <a:t>Lack</a:t>
            </a:r>
            <a:r>
              <a:rPr lang="nl-NL" dirty="0"/>
              <a:t> of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openness</a:t>
            </a:r>
            <a:endParaRPr lang="nl-NL" dirty="0"/>
          </a:p>
          <a:p>
            <a:pPr lvl="1"/>
            <a:r>
              <a:rPr lang="nl-NL" dirty="0"/>
              <a:t>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temporarily</a:t>
            </a:r>
            <a:r>
              <a:rPr lang="nl-NL" dirty="0"/>
              <a:t> offline </a:t>
            </a:r>
            <a:r>
              <a:rPr lang="nl-NL" dirty="0" err="1"/>
              <a:t>consumers</a:t>
            </a:r>
            <a:endParaRPr lang="nl-NL" dirty="0"/>
          </a:p>
          <a:p>
            <a:pPr lvl="1"/>
            <a:r>
              <a:rPr lang="nl-NL" dirty="0" err="1"/>
              <a:t>Retain</a:t>
            </a:r>
            <a:r>
              <a:rPr lang="nl-NL" dirty="0"/>
              <a:t> </a:t>
            </a:r>
            <a:r>
              <a:rPr lang="nl-NL" dirty="0" err="1"/>
              <a:t>history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056C2-5FDC-4893-A6BB-B9236DCC1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55341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..- 2010 – </a:t>
            </a:r>
            <a:r>
              <a:rPr lang="nl-NL" dirty="0" err="1"/>
              <a:t>creation</a:t>
            </a:r>
            <a:r>
              <a:rPr lang="nl-NL" dirty="0"/>
              <a:t> at </a:t>
            </a:r>
            <a:r>
              <a:rPr lang="nl-NL" dirty="0" err="1"/>
              <a:t>Linkedin</a:t>
            </a:r>
            <a:endParaRPr lang="nl-NL" dirty="0"/>
          </a:p>
          <a:p>
            <a:r>
              <a:rPr lang="nl-NL" dirty="0"/>
              <a:t>Message Bus | Event Broker </a:t>
            </a:r>
          </a:p>
          <a:p>
            <a:r>
              <a:rPr lang="nl-NL" dirty="0"/>
              <a:t>High volume, low </a:t>
            </a:r>
            <a:r>
              <a:rPr lang="nl-NL" dirty="0" err="1"/>
              <a:t>latency</a:t>
            </a:r>
            <a:r>
              <a:rPr lang="nl-NL" dirty="0"/>
              <a:t>, </a:t>
            </a:r>
            <a:r>
              <a:rPr lang="nl-NL" dirty="0" err="1"/>
              <a:t>highly</a:t>
            </a:r>
            <a:r>
              <a:rPr lang="nl-NL" dirty="0"/>
              <a:t> </a:t>
            </a:r>
            <a:r>
              <a:rPr lang="nl-NL" dirty="0" err="1"/>
              <a:t>reliable</a:t>
            </a:r>
            <a:r>
              <a:rPr lang="nl-NL" dirty="0"/>
              <a:t>, cross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distributed</a:t>
            </a:r>
            <a:r>
              <a:rPr lang="nl-NL" dirty="0"/>
              <a:t>, </a:t>
            </a:r>
            <a:r>
              <a:rPr lang="nl-NL" dirty="0" err="1"/>
              <a:t>strict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ordering, ….</a:t>
            </a:r>
          </a:p>
          <a:p>
            <a:r>
              <a:rPr lang="nl-NL" dirty="0"/>
              <a:t>2011/2012 – open source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Apache Incubator/ Top Project</a:t>
            </a:r>
          </a:p>
          <a:p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large </a:t>
            </a:r>
            <a:r>
              <a:rPr lang="nl-NL" dirty="0" err="1"/>
              <a:t>corporations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Walmart</a:t>
            </a:r>
            <a:r>
              <a:rPr lang="nl-NL" dirty="0"/>
              <a:t>, Cisco, </a:t>
            </a:r>
            <a:r>
              <a:rPr lang="nl-NL" dirty="0" err="1"/>
              <a:t>Netflix</a:t>
            </a:r>
            <a:r>
              <a:rPr lang="nl-NL" dirty="0"/>
              <a:t>, PayPal, LinkedIn, eBay, </a:t>
            </a:r>
            <a:r>
              <a:rPr lang="nl-NL" dirty="0" err="1"/>
              <a:t>Spotify</a:t>
            </a:r>
            <a:r>
              <a:rPr lang="nl-NL" dirty="0"/>
              <a:t>, Uber, </a:t>
            </a:r>
            <a:r>
              <a:rPr lang="nl-NL" dirty="0" err="1"/>
              <a:t>Sift</a:t>
            </a:r>
            <a:r>
              <a:rPr lang="nl-NL" dirty="0"/>
              <a:t> </a:t>
            </a:r>
            <a:r>
              <a:rPr lang="nl-NL" dirty="0" err="1"/>
              <a:t>Science</a:t>
            </a:r>
            <a:r>
              <a:rPr lang="nl-NL" dirty="0"/>
              <a:t>, </a:t>
            </a:r>
            <a:r>
              <a:rPr lang="nl-NL" dirty="0" err="1"/>
              <a:t>Zalando</a:t>
            </a:r>
            <a:r>
              <a:rPr lang="nl-NL" dirty="0"/>
              <a:t>, The New York Times, </a:t>
            </a:r>
            <a:r>
              <a:rPr lang="nl-NL" dirty="0" err="1"/>
              <a:t>Airbnb</a:t>
            </a:r>
            <a:r>
              <a:rPr lang="nl-NL" dirty="0"/>
              <a:t>, Coursera, ING Bank,…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embraced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software </a:t>
            </a:r>
            <a:r>
              <a:rPr lang="nl-NL" dirty="0" err="1"/>
              <a:t>vendors</a:t>
            </a:r>
            <a:r>
              <a:rPr lang="nl-NL" dirty="0"/>
              <a:t> &amp; </a:t>
            </a:r>
            <a:r>
              <a:rPr lang="nl-NL" dirty="0" err="1"/>
              <a:t>cloud</a:t>
            </a:r>
            <a:r>
              <a:rPr lang="nl-NL" dirty="0"/>
              <a:t> providers </a:t>
            </a:r>
          </a:p>
          <a:p>
            <a:r>
              <a:rPr lang="nl-NL" dirty="0"/>
              <a:t>Client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 for Node, Java, C/C++, Python, Ruby, PHP, Go, Rust, .NET, Perl, Scala DSL, </a:t>
            </a:r>
            <a:r>
              <a:rPr lang="nl-NL" dirty="0" err="1"/>
              <a:t>Clojure</a:t>
            </a:r>
            <a:r>
              <a:rPr lang="nl-NL" dirty="0"/>
              <a:t>, Swift </a:t>
            </a:r>
            <a:r>
              <a:rPr lang="nl-NL" dirty="0" err="1"/>
              <a:t>and</a:t>
            </a:r>
            <a:r>
              <a:rPr lang="nl-NL" dirty="0"/>
              <a:t> more</a:t>
            </a:r>
          </a:p>
          <a:p>
            <a:r>
              <a:rPr lang="nl-NL" dirty="0"/>
              <a:t>Commercial backing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Enterprise support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Confluent</a:t>
            </a:r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860" y="810055"/>
            <a:ext cx="1996278" cy="45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257" y="40690"/>
            <a:ext cx="2326978" cy="122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019" y="787107"/>
            <a:ext cx="1609091" cy="4083865"/>
          </a:xfrm>
          <a:prstGeom prst="rect">
            <a:avLst/>
          </a:prstGeom>
        </p:spPr>
      </p:pic>
      <p:pic>
        <p:nvPicPr>
          <p:cNvPr id="7" name="Picture 2" descr="Confluent">
            <a:extLst>
              <a:ext uri="{FF2B5EF4-FFF2-40B4-BE49-F238E27FC236}">
                <a16:creationId xmlns:a16="http://schemas.microsoft.com/office/drawing/2014/main" id="{D6A6D893-F185-4749-8C1E-EC0FA9DB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10" y="4353868"/>
            <a:ext cx="1781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18ABD-F7C2-4CFB-9296-F23496D0E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2571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3967603" y="1686717"/>
            <a:ext cx="997862" cy="6654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595764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07791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219819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pic>
        <p:nvPicPr>
          <p:cNvPr id="14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FA42F-2C57-4F3A-84CC-C870613E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BB00A-72A0-4D40-95CF-FC570EA3B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446E8-6E5A-4ED8-83D2-30227FAAE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427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16C88-77AF-4B59-881A-B2CFD4BB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2A186-8579-4981-896F-12D7F99F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2EB04-F02F-4586-9D29-5B1B30264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9900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terminology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Topic</a:t>
            </a:r>
          </a:p>
          <a:p>
            <a:r>
              <a:rPr lang="nl-NL" dirty="0"/>
              <a:t>Message</a:t>
            </a:r>
          </a:p>
          <a:p>
            <a:pPr lvl="1"/>
            <a:r>
              <a:rPr lang="nl-NL" dirty="0"/>
              <a:t>== </a:t>
            </a:r>
            <a:r>
              <a:rPr lang="nl-NL" dirty="0" err="1"/>
              <a:t>ByteArray</a:t>
            </a:r>
            <a:endParaRPr lang="nl-NL" dirty="0"/>
          </a:p>
          <a:p>
            <a:r>
              <a:rPr lang="nl-NL" dirty="0"/>
              <a:t>Broker</a:t>
            </a:r>
          </a:p>
          <a:p>
            <a:r>
              <a:rPr lang="nl-NL" dirty="0"/>
              <a:t>Producer</a:t>
            </a:r>
          </a:p>
          <a:p>
            <a:r>
              <a:rPr lang="nl-NL" dirty="0"/>
              <a:t>Consumer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07661" y="197476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5521" y="184993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09908" y="2489502"/>
            <a:ext cx="1647477" cy="9461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44761" y="270830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10" name="Elbow Connector 9"/>
          <p:cNvCxnSpPr>
            <a:stCxn id="4" idx="2"/>
          </p:cNvCxnSpPr>
          <p:nvPr/>
        </p:nvCxnSpPr>
        <p:spPr>
          <a:xfrm rot="16200000" flipH="1">
            <a:off x="4780990" y="2189711"/>
            <a:ext cx="409463" cy="1118079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6" idx="1"/>
          </p:cNvCxnSpPr>
          <p:nvPr/>
        </p:nvCxnSpPr>
        <p:spPr>
          <a:xfrm flipV="1">
            <a:off x="6545972" y="2134557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48323" y="2084695"/>
            <a:ext cx="84350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5700" y="2015945"/>
            <a:ext cx="931665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Consumer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06401" y="267238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16605" y="2490493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black"/>
              </a:solidFill>
              <a:latin typeface="Arial Unicode MS"/>
            </a:endParaRPr>
          </a:p>
        </p:txBody>
      </p:sp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4" y="3471562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334560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46588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87505" y="139759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7823" y="141849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black"/>
                </a:solidFill>
                <a:latin typeface="Arial Unicode MS"/>
              </a:rPr>
              <a:t>Key</a:t>
            </a:r>
            <a:endParaRPr lang="nl-NL" sz="1055" dirty="0">
              <a:solidFill>
                <a:prstClr val="black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 Unicode MS"/>
              </a:rPr>
              <a:t>Time</a:t>
            </a:r>
            <a:endParaRPr lang="en-US" sz="1055" dirty="0" err="1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334560" y="195407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495744" y="194879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43070" y="1100227"/>
            <a:ext cx="841897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Message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FB7DB-62E5-4DDC-84EC-BB781CA94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0834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39447" y="1468904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30665" y="39690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white"/>
                </a:solidFill>
                <a:latin typeface="Arial Unicode MS"/>
              </a:rPr>
              <a:t>Key</a:t>
            </a:r>
            <a:endParaRPr lang="nl-NL" sz="1055" dirty="0">
              <a:solidFill>
                <a:prstClr val="white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prstClr val="white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white"/>
                </a:solidFill>
                <a:latin typeface="Arial Unicode MS"/>
              </a:rPr>
              <a:t>Time</a:t>
            </a:r>
            <a:endParaRPr lang="en-US" sz="1055" dirty="0" err="1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8DD11B-2ABC-438B-B440-D4EF1BD2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B0C4A-2A6B-4D82-B63F-4B7F30E96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12AC7-C299-49E6-BDDD-48452F4E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8903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Consuming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Messages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have been </a:t>
            </a:r>
            <a:r>
              <a:rPr lang="nl-NL" dirty="0" err="1"/>
              <a:t>committed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push</a:t>
            </a:r>
          </a:p>
          <a:p>
            <a:pPr lvl="1"/>
            <a:r>
              <a:rPr lang="nl-NL" dirty="0" err="1"/>
              <a:t>Unlike</a:t>
            </a:r>
            <a:r>
              <a:rPr lang="nl-NL" dirty="0"/>
              <a:t> JMS</a:t>
            </a:r>
          </a:p>
          <a:p>
            <a:r>
              <a:rPr lang="nl-NL" dirty="0"/>
              <a:t>Read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destroy</a:t>
            </a:r>
            <a:endParaRPr lang="nl-NL" dirty="0"/>
          </a:p>
          <a:p>
            <a:pPr lvl="1"/>
            <a:r>
              <a:rPr lang="nl-NL" dirty="0" err="1"/>
              <a:t>Unlike</a:t>
            </a:r>
            <a:r>
              <a:rPr lang="nl-NL" dirty="0"/>
              <a:t> JMS Topic</a:t>
            </a:r>
          </a:p>
          <a:p>
            <a:r>
              <a:rPr lang="nl-NL" dirty="0"/>
              <a:t>(</a:t>
            </a:r>
            <a:r>
              <a:rPr lang="nl-NL" dirty="0" err="1"/>
              <a:t>some</a:t>
            </a:r>
            <a:r>
              <a:rPr lang="nl-NL" dirty="0"/>
              <a:t>)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available</a:t>
            </a:r>
            <a:endParaRPr lang="nl-NL" dirty="0"/>
          </a:p>
          <a:p>
            <a:pPr lvl="1"/>
            <a:r>
              <a:rPr lang="nl-NL" dirty="0"/>
              <a:t>Offline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catch up</a:t>
            </a:r>
          </a:p>
          <a:p>
            <a:pPr lvl="1"/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re-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past</a:t>
            </a:r>
          </a:p>
          <a:p>
            <a:r>
              <a:rPr lang="nl-NL" dirty="0"/>
              <a:t>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/>
              <a:t>Ordering </a:t>
            </a:r>
            <a:r>
              <a:rPr lang="nl-NL" dirty="0" err="1"/>
              <a:t>maintained</a:t>
            </a:r>
            <a:endParaRPr lang="nl-NL" dirty="0"/>
          </a:p>
          <a:p>
            <a:pPr lvl="1"/>
            <a:r>
              <a:rPr lang="nl-NL" i="1" dirty="0"/>
              <a:t>At-</a:t>
            </a:r>
            <a:r>
              <a:rPr lang="nl-NL" i="1" dirty="0" err="1"/>
              <a:t>least</a:t>
            </a:r>
            <a:r>
              <a:rPr lang="nl-NL" i="1" dirty="0"/>
              <a:t>-</a:t>
            </a:r>
            <a:r>
              <a:rPr lang="nl-NL" i="1" dirty="0" err="1"/>
              <a:t>once</a:t>
            </a:r>
            <a:r>
              <a:rPr lang="nl-NL" dirty="0"/>
              <a:t> (per </a:t>
            </a:r>
            <a:r>
              <a:rPr lang="nl-NL" dirty="0" err="1"/>
              <a:t>consumer</a:t>
            </a:r>
            <a:r>
              <a:rPr lang="nl-NL" dirty="0"/>
              <a:t>) </a:t>
            </a:r>
            <a:r>
              <a:rPr lang="nl-NL" dirty="0" err="1"/>
              <a:t>by</a:t>
            </a:r>
            <a:r>
              <a:rPr lang="nl-NL" dirty="0"/>
              <a:t> default; </a:t>
            </a:r>
            <a:r>
              <a:rPr lang="nl-NL" i="1" dirty="0"/>
              <a:t>at-most-</a:t>
            </a:r>
            <a:r>
              <a:rPr lang="nl-NL" i="1" dirty="0" err="1"/>
              <a:t>once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i="1" dirty="0" err="1"/>
              <a:t>exactly-once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implemented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C0C31-4AFA-4AB4-94EA-F6BB6B7B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1162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flipV="1">
            <a:off x="2400491" y="2610179"/>
            <a:ext cx="1567112" cy="4030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6" idx="3"/>
          </p:cNvCxnSpPr>
          <p:nvPr/>
        </p:nvCxnSpPr>
        <p:spPr>
          <a:xfrm>
            <a:off x="2400491" y="2325554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3" idx="1"/>
          </p:cNvCxnSpPr>
          <p:nvPr/>
        </p:nvCxnSpPr>
        <p:spPr>
          <a:xfrm flipV="1">
            <a:off x="4972163" y="2217983"/>
            <a:ext cx="1366200" cy="268301"/>
          </a:xfrm>
          <a:prstGeom prst="bentConnector3">
            <a:avLst>
              <a:gd name="adj1" fmla="val 73529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0" idx="3"/>
            <a:endCxn id="11" idx="1"/>
          </p:cNvCxnSpPr>
          <p:nvPr/>
        </p:nvCxnSpPr>
        <p:spPr>
          <a:xfrm>
            <a:off x="4965465" y="2578159"/>
            <a:ext cx="1372898" cy="286300"/>
          </a:xfrm>
          <a:prstGeom prst="bentConnector3">
            <a:avLst>
              <a:gd name="adj1" fmla="val 73415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FFFFFF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FFFFFF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FFFFFF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FFFFFF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39447" y="1468904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3967603" y="2372433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30665" y="39690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schemeClr val="tx1"/>
                </a:solidFill>
                <a:latin typeface="Arial Unicode MS"/>
              </a:rPr>
              <a:t>Key</a:t>
            </a:r>
            <a:endParaRPr lang="nl-NL" sz="1055" dirty="0">
              <a:solidFill>
                <a:schemeClr val="tx1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 Unicode MS"/>
              </a:rPr>
              <a:t>Time</a:t>
            </a:r>
            <a:endParaRPr lang="en-US" sz="1055" dirty="0" err="1">
              <a:solidFill>
                <a:schemeClr val="tx1"/>
              </a:solidFill>
              <a:latin typeface="Arial Unicode MS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16B8A1B-4056-4154-B695-3C3C0C5E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4411D-7003-46A9-9AE1-B282D3678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D9F76-416D-4096-91E6-827667E7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0AECA21-4548-4DEA-8C19-96016CBB070D}"/>
              </a:ext>
            </a:extLst>
          </p:cNvPr>
          <p:cNvSpPr txBox="1"/>
          <p:nvPr/>
        </p:nvSpPr>
        <p:spPr>
          <a:xfrm>
            <a:off x="2609393" y="3912860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Message Log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641F7CE-8DD9-4EF8-9B55-16618774114F}"/>
              </a:ext>
            </a:extLst>
          </p:cNvPr>
          <p:cNvCxnSpPr>
            <a:cxnSpLocks/>
          </p:cNvCxnSpPr>
          <p:nvPr/>
        </p:nvCxnSpPr>
        <p:spPr>
          <a:xfrm flipV="1">
            <a:off x="3299143" y="4105019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897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4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3040942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2960577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3322218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3241854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60349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82026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2650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85698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77476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85698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77476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2400491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2400491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4927390" y="2026802"/>
            <a:ext cx="1558309" cy="747455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0443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03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3033619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438475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446511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503454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511490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08815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73061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4264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5466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6669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48538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652634" y="1112968"/>
            <a:ext cx="1685729" cy="836714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4081456" y="2121712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723917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535945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347972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3223011" y="3089236"/>
            <a:ext cx="1736441" cy="27897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6760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4697128" y="2229742"/>
            <a:ext cx="1788570" cy="783516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64488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26783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698462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272525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6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134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8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8C72BB71-1B36-4322-BE08-3084B2BC02E6}"/>
              </a:ext>
            </a:extLst>
          </p:cNvPr>
          <p:cNvSpPr txBox="1"/>
          <p:nvPr/>
        </p:nvSpPr>
        <p:spPr>
          <a:xfrm>
            <a:off x="7523742" y="2433250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Consumer Group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780EF2-4610-4900-BB68-1F68C21B1EE1}"/>
              </a:ext>
            </a:extLst>
          </p:cNvPr>
          <p:cNvCxnSpPr>
            <a:cxnSpLocks/>
          </p:cNvCxnSpPr>
          <p:nvPr/>
        </p:nvCxnSpPr>
        <p:spPr>
          <a:xfrm flipH="1">
            <a:off x="7403704" y="2571750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EC87AC18-5515-4012-A186-1469068B944D}"/>
              </a:ext>
            </a:extLst>
          </p:cNvPr>
          <p:cNvSpPr txBox="1"/>
          <p:nvPr/>
        </p:nvSpPr>
        <p:spPr>
          <a:xfrm>
            <a:off x="3191779" y="2242351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 Unicode MS"/>
              </a:rPr>
              <a:t>Partition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01CB29-6E48-44B9-B14F-0D6AECCD5ECA}"/>
              </a:ext>
            </a:extLst>
          </p:cNvPr>
          <p:cNvCxnSpPr>
            <a:stCxn id="202" idx="3"/>
            <a:endCxn id="156" idx="1"/>
          </p:cNvCxnSpPr>
          <p:nvPr/>
        </p:nvCxnSpPr>
        <p:spPr>
          <a:xfrm flipV="1">
            <a:off x="3939099" y="2241108"/>
            <a:ext cx="142357" cy="13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492069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B8509A-4922-4764-A380-B95A42671B85}"/>
              </a:ext>
            </a:extLst>
          </p:cNvPr>
          <p:cNvSpPr txBox="1"/>
          <p:nvPr/>
        </p:nvSpPr>
        <p:spPr>
          <a:xfrm>
            <a:off x="1914729" y="3999132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 Unicode MS"/>
              </a:rPr>
              <a:t>Partition</a:t>
            </a:r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 Log</a:t>
            </a:r>
          </a:p>
          <a:p>
            <a:pPr defTabSz="661109"/>
            <a:r>
              <a:rPr lang="nl-NL" sz="1200" i="1" dirty="0">
                <a:latin typeface="Arial Unicode MS"/>
              </a:rPr>
              <a:t>Replica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F8B371B-8925-4495-B71A-46E60835B454}"/>
              </a:ext>
            </a:extLst>
          </p:cNvPr>
          <p:cNvCxnSpPr>
            <a:cxnSpLocks/>
          </p:cNvCxnSpPr>
          <p:nvPr/>
        </p:nvCxnSpPr>
        <p:spPr>
          <a:xfrm flipV="1">
            <a:off x="2779054" y="4221624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763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What’s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special?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Durable</a:t>
            </a:r>
            <a:r>
              <a:rPr lang="nl-NL" dirty="0"/>
              <a:t> transactions</a:t>
            </a:r>
          </a:p>
          <a:p>
            <a:r>
              <a:rPr lang="nl-NL" dirty="0" err="1"/>
              <a:t>Scalable</a:t>
            </a:r>
            <a:endParaRPr lang="nl-NL" dirty="0"/>
          </a:p>
          <a:p>
            <a:pPr lvl="1"/>
            <a:r>
              <a:rPr lang="nl-NL" dirty="0"/>
              <a:t>High volume</a:t>
            </a:r>
          </a:p>
          <a:p>
            <a:pPr lvl="1"/>
            <a:r>
              <a:rPr lang="nl-NL" dirty="0"/>
              <a:t>High speed</a:t>
            </a:r>
          </a:p>
          <a:p>
            <a:r>
              <a:rPr lang="nl-NL" dirty="0" err="1"/>
              <a:t>Available</a:t>
            </a:r>
            <a:endParaRPr lang="nl-NL" dirty="0"/>
          </a:p>
          <a:p>
            <a:r>
              <a:rPr lang="nl-NL" dirty="0"/>
              <a:t>Distributed</a:t>
            </a:r>
          </a:p>
          <a:p>
            <a:r>
              <a:rPr lang="nl-NL" dirty="0"/>
              <a:t>Open</a:t>
            </a:r>
          </a:p>
          <a:p>
            <a:r>
              <a:rPr lang="nl-NL" dirty="0"/>
              <a:t>Quick start </a:t>
            </a:r>
          </a:p>
          <a:p>
            <a:r>
              <a:rPr lang="nl-NL" dirty="0"/>
              <a:t>Free (no </a:t>
            </a:r>
            <a:r>
              <a:rPr lang="nl-NL" dirty="0" err="1"/>
              <a:t>license</a:t>
            </a:r>
            <a:r>
              <a:rPr lang="nl-NL" dirty="0"/>
              <a:t> </a:t>
            </a:r>
            <a:r>
              <a:rPr lang="nl-NL" dirty="0" err="1"/>
              <a:t>costs</a:t>
            </a:r>
            <a:r>
              <a:rPr lang="nl-NL" dirty="0"/>
              <a:t>)</a:t>
            </a:r>
          </a:p>
          <a:p>
            <a:r>
              <a:rPr lang="en-US" dirty="0"/>
              <a:t>“Self Fulfilling Prophecy” </a:t>
            </a:r>
            <a:br>
              <a:rPr lang="en-US" dirty="0"/>
            </a:br>
            <a:r>
              <a:rPr lang="en-US" dirty="0"/>
              <a:t>(positive feedback loop feeding from buzz around Kafka)</a:t>
            </a:r>
          </a:p>
          <a:p>
            <a:r>
              <a:rPr lang="en-US" dirty="0"/>
              <a:t>Eco system, tools/libraries/resources, cloud services</a:t>
            </a:r>
          </a:p>
        </p:txBody>
      </p:sp>
      <p:pic>
        <p:nvPicPr>
          <p:cNvPr id="4" name="Picture 2" descr="Image result for logo kafka">
            <a:extLst>
              <a:ext uri="{FF2B5EF4-FFF2-40B4-BE49-F238E27FC236}">
                <a16:creationId xmlns:a16="http://schemas.microsoft.com/office/drawing/2014/main" id="{4CBCBB03-FE5E-469A-B83D-CC410F717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563" y="1352785"/>
            <a:ext cx="2802701" cy="14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78FF-995E-42A1-8AF1-0E4A13E5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841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Apache </a:t>
            </a:r>
            <a:r>
              <a:rPr lang="nl-NL" dirty="0" err="1"/>
              <a:t>Kafka</a:t>
            </a:r>
            <a:r>
              <a:rPr lang="nl-NL" dirty="0"/>
              <a:t>?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r>
              <a:rPr lang="nl-NL" dirty="0"/>
              <a:t>Lab 1 – First hands-on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/>
              <a:t>Programming </a:t>
            </a:r>
          </a:p>
          <a:p>
            <a:r>
              <a:rPr lang="nl-NL" dirty="0"/>
              <a:t>Brief </a:t>
            </a:r>
            <a:r>
              <a:rPr lang="nl-NL" dirty="0" err="1"/>
              <a:t>introduction</a:t>
            </a:r>
            <a:r>
              <a:rPr lang="nl-NL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Shades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Sourcing</a:t>
            </a:r>
            <a:endParaRPr lang="nl-NL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Lab 3 – DIY CQRS </a:t>
            </a:r>
          </a:p>
          <a:p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Microservices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the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quest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for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decoupling</a:t>
            </a:r>
            <a:endParaRPr lang="nl-NL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Lab 4 – Microservices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Choreography</a:t>
            </a:r>
            <a:endParaRPr lang="nl-NL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But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wait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–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there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is more: </a:t>
            </a:r>
          </a:p>
          <a:p>
            <a:pPr lvl="1"/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Ecosystem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supporting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tools</a:t>
            </a:r>
          </a:p>
          <a:p>
            <a:pPr lvl="1"/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Alternative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offerings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(public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cloud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stand-alone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)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One of Three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016E3-85C8-44EB-841D-FAD4A954E168}"/>
              </a:ext>
            </a:extLst>
          </p:cNvPr>
          <p:cNvSpPr txBox="1"/>
          <p:nvPr/>
        </p:nvSpPr>
        <p:spPr>
          <a:xfrm rot="16200000">
            <a:off x="58994" y="1246240"/>
            <a:ext cx="66845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Part </a:t>
            </a:r>
            <a:r>
              <a:rPr lang="nl-NL" sz="1300" dirty="0" err="1"/>
              <a:t>One</a:t>
            </a:r>
            <a:endParaRPr lang="en-NL" sz="1300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8CA302-849F-48ED-BAC0-F5B0EE83E134}"/>
              </a:ext>
            </a:extLst>
          </p:cNvPr>
          <p:cNvSpPr txBox="1"/>
          <p:nvPr/>
        </p:nvSpPr>
        <p:spPr>
          <a:xfrm rot="16200000">
            <a:off x="58993" y="2600633"/>
            <a:ext cx="66845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Part </a:t>
            </a:r>
            <a:r>
              <a:rPr lang="nl-NL" sz="1300" dirty="0" err="1"/>
              <a:t>Two</a:t>
            </a:r>
            <a:endParaRPr lang="en-NL" sz="13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D6DFD2-DF43-49E3-B995-199C13747D56}"/>
              </a:ext>
            </a:extLst>
          </p:cNvPr>
          <p:cNvSpPr txBox="1"/>
          <p:nvPr/>
        </p:nvSpPr>
        <p:spPr>
          <a:xfrm rot="16200000">
            <a:off x="-1922" y="3490452"/>
            <a:ext cx="79028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Part Three</a:t>
            </a:r>
            <a:endParaRPr lang="en-NL" sz="1300" dirty="0" err="1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AE628F-F3A5-4920-BDCB-4329050FF591}"/>
              </a:ext>
            </a:extLst>
          </p:cNvPr>
          <p:cNvCxnSpPr/>
          <p:nvPr/>
        </p:nvCxnSpPr>
        <p:spPr>
          <a:xfrm>
            <a:off x="95865" y="3126658"/>
            <a:ext cx="567812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D4BE66-30A3-44FE-A860-461007BD769E}"/>
              </a:ext>
            </a:extLst>
          </p:cNvPr>
          <p:cNvCxnSpPr/>
          <p:nvPr/>
        </p:nvCxnSpPr>
        <p:spPr>
          <a:xfrm>
            <a:off x="95865" y="2341853"/>
            <a:ext cx="567812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868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0AB42-2D8D-43D9-9C74-E6E01295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Alternatives</a:t>
            </a:r>
            <a:r>
              <a:rPr lang="nl-NL" dirty="0"/>
              <a:t> for Apache </a:t>
            </a:r>
            <a:r>
              <a:rPr lang="nl-NL" dirty="0" err="1"/>
              <a:t>Kafka’s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Distributed Streaming Event Platform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DF6EB-57DB-49F3-B442-634BED71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Apache Pulsar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Solace</a:t>
            </a:r>
            <a:r>
              <a:rPr lang="nl-NL" dirty="0"/>
              <a:t> </a:t>
            </a:r>
            <a:r>
              <a:rPr lang="nl-NL" dirty="0" err="1"/>
              <a:t>PubSub</a:t>
            </a:r>
            <a:r>
              <a:rPr lang="nl-NL" dirty="0"/>
              <a:t>+ Event Portal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Rabbit</a:t>
            </a:r>
            <a:r>
              <a:rPr lang="nl-NL" dirty="0"/>
              <a:t> MQ</a:t>
            </a:r>
            <a:br>
              <a:rPr lang="nl-NL" dirty="0"/>
            </a:br>
            <a:endParaRPr lang="nl-NL" dirty="0"/>
          </a:p>
          <a:p>
            <a:r>
              <a:rPr lang="nl-NL" dirty="0"/>
              <a:t>Apache Active MQ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Streaming Data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Apache </a:t>
            </a:r>
            <a:r>
              <a:rPr lang="nl-NL" dirty="0" err="1"/>
              <a:t>Spark</a:t>
            </a:r>
            <a:r>
              <a:rPr lang="nl-NL" dirty="0"/>
              <a:t> Streaming, </a:t>
            </a:r>
            <a:r>
              <a:rPr lang="nl-NL" dirty="0" err="1"/>
              <a:t>Conduit</a:t>
            </a:r>
            <a:r>
              <a:rPr lang="nl-NL" dirty="0"/>
              <a:t>, Faust, Apache Flink, Apache Storm, </a:t>
            </a:r>
            <a:r>
              <a:rPr lang="nl-NL" dirty="0" err="1"/>
              <a:t>Samza</a:t>
            </a:r>
            <a:r>
              <a:rPr lang="nl-NL" dirty="0"/>
              <a:t>, Apache Beam, Apache </a:t>
            </a:r>
            <a:r>
              <a:rPr lang="nl-NL" dirty="0" err="1"/>
              <a:t>Flume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43E11-B0FD-4607-8D98-5A491918B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C0C8EF8-124B-4F51-9123-2A9150AB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595" y="2072649"/>
            <a:ext cx="2790336" cy="3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3759150-4BB7-4E0E-B892-7ACC017CA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261" y="2544322"/>
            <a:ext cx="1206669" cy="98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83B">
            <a:extLst>
              <a:ext uri="{FF2B5EF4-FFF2-40B4-BE49-F238E27FC236}">
                <a16:creationId xmlns:a16="http://schemas.microsoft.com/office/drawing/2014/main" id="{2C10ABC4-CA31-45DB-8F07-B18776403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261" y="807682"/>
            <a:ext cx="2503576" cy="474611"/>
          </a:xfrm>
          <a:prstGeom prst="rect">
            <a:avLst/>
          </a:prstGeom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2A04C808-2D2B-4877-A182-56A2CD269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595" y="1358041"/>
            <a:ext cx="1905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811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1088-CA57-46F1-8173-B956E062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(-like) Cloud </a:t>
            </a:r>
            <a:r>
              <a:rPr lang="nl-NL" dirty="0" err="1"/>
              <a:t>Offering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B6ABD-66D7-4EA8-B576-B755020F1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AWS</a:t>
            </a:r>
          </a:p>
          <a:p>
            <a:pPr lvl="1"/>
            <a:r>
              <a:rPr lang="en-US" dirty="0"/>
              <a:t>SQS</a:t>
            </a:r>
          </a:p>
          <a:p>
            <a:pPr lvl="1"/>
            <a:r>
              <a:rPr lang="en-US" dirty="0"/>
              <a:t>Managed Streaming for Apache Kafka (Amazon MSK)</a:t>
            </a:r>
          </a:p>
          <a:p>
            <a:pPr lvl="1"/>
            <a:r>
              <a:rPr lang="en-US" dirty="0" err="1"/>
              <a:t>EventBridge</a:t>
            </a:r>
            <a:r>
              <a:rPr lang="en-US" dirty="0"/>
              <a:t>, Kinesis</a:t>
            </a:r>
            <a:endParaRPr lang="nl-NL" dirty="0"/>
          </a:p>
          <a:p>
            <a:r>
              <a:rPr lang="nl-NL" dirty="0" err="1"/>
              <a:t>Azure</a:t>
            </a:r>
            <a:endParaRPr lang="nl-NL" dirty="0"/>
          </a:p>
          <a:p>
            <a:pPr lvl="1"/>
            <a:r>
              <a:rPr lang="nl-NL" dirty="0"/>
              <a:t>Event Hub</a:t>
            </a:r>
          </a:p>
          <a:p>
            <a:pPr lvl="1"/>
            <a:r>
              <a:rPr lang="nl-NL" dirty="0" err="1"/>
              <a:t>EventGrid</a:t>
            </a:r>
            <a:r>
              <a:rPr lang="nl-NL" dirty="0"/>
              <a:t>, Stream Analytics</a:t>
            </a:r>
          </a:p>
          <a:p>
            <a:r>
              <a:rPr lang="nl-NL" dirty="0"/>
              <a:t>Oracle Cloud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Streams</a:t>
            </a:r>
          </a:p>
          <a:p>
            <a:r>
              <a:rPr lang="nl-NL" dirty="0"/>
              <a:t>Google Cloud Platform</a:t>
            </a:r>
          </a:p>
          <a:p>
            <a:pPr lvl="1"/>
            <a:r>
              <a:rPr lang="nl-NL" dirty="0" err="1"/>
              <a:t>PubSub</a:t>
            </a:r>
            <a:endParaRPr lang="nl-NL" dirty="0"/>
          </a:p>
          <a:p>
            <a:pPr lvl="1"/>
            <a:r>
              <a:rPr lang="nl-NL" dirty="0" err="1"/>
              <a:t>DataFlow</a:t>
            </a:r>
            <a:endParaRPr lang="nl-NL" dirty="0"/>
          </a:p>
          <a:p>
            <a:r>
              <a:rPr lang="nl-NL" dirty="0"/>
              <a:t>… (</a:t>
            </a:r>
            <a:r>
              <a:rPr lang="nl-NL" dirty="0" err="1"/>
              <a:t>Heroku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, </a:t>
            </a:r>
            <a:r>
              <a:rPr lang="nl-NL" dirty="0" err="1"/>
              <a:t>Alibaba</a:t>
            </a:r>
            <a:r>
              <a:rPr lang="nl-NL" dirty="0"/>
              <a:t> Cloud </a:t>
            </a:r>
            <a:r>
              <a:rPr lang="nl-NL" dirty="0" err="1"/>
              <a:t>LogHub</a:t>
            </a:r>
            <a:r>
              <a:rPr lang="nl-NL" dirty="0"/>
              <a:t>, IBM Event Streams,…)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71B8B-01A9-45B7-9D3B-A398371B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272A057A-A3EC-48DB-91F8-D08D71DE937E}"/>
              </a:ext>
            </a:extLst>
          </p:cNvPr>
          <p:cNvSpPr/>
          <p:nvPr/>
        </p:nvSpPr>
        <p:spPr>
          <a:xfrm>
            <a:off x="5448300" y="2186160"/>
            <a:ext cx="2865120" cy="13411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2" descr="Image result for logo kafka">
            <a:extLst>
              <a:ext uri="{FF2B5EF4-FFF2-40B4-BE49-F238E27FC236}">
                <a16:creationId xmlns:a16="http://schemas.microsoft.com/office/drawing/2014/main" id="{69D27281-B706-4651-A5A5-0EAD6FC80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616" y="2361205"/>
            <a:ext cx="1768488" cy="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EEB75A-01FA-4892-8923-48571360DE23}"/>
              </a:ext>
            </a:extLst>
          </p:cNvPr>
          <p:cNvSpPr txBox="1"/>
          <p:nvPr/>
        </p:nvSpPr>
        <p:spPr>
          <a:xfrm>
            <a:off x="7700471" y="2549001"/>
            <a:ext cx="25648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600" dirty="0"/>
              <a:t>?</a:t>
            </a:r>
            <a:endParaRPr lang="en-NL" sz="3600" dirty="0" err="1"/>
          </a:p>
        </p:txBody>
      </p:sp>
    </p:spTree>
    <p:extLst>
      <p:ext uri="{BB962C8B-B14F-4D97-AF65-F5344CB8AC3E}">
        <p14:creationId xmlns:p14="http://schemas.microsoft.com/office/powerpoint/2010/main" val="2601051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Apache </a:t>
            </a:r>
            <a:r>
              <a:rPr lang="nl-NL" dirty="0" err="1"/>
              <a:t>Kafka</a:t>
            </a:r>
            <a:r>
              <a:rPr lang="nl-NL" dirty="0"/>
              <a:t>?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r>
              <a:rPr lang="nl-NL" b="1" dirty="0"/>
              <a:t>Lab 1 – First hands-on </a:t>
            </a:r>
            <a:r>
              <a:rPr lang="nl-NL" b="1" dirty="0" err="1"/>
              <a:t>with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dirty="0"/>
              <a:t>Programming </a:t>
            </a:r>
          </a:p>
          <a:p>
            <a:r>
              <a:rPr lang="nl-NL" dirty="0"/>
              <a:t>Brief </a:t>
            </a:r>
            <a:r>
              <a:rPr lang="nl-NL" dirty="0" err="1"/>
              <a:t>introduction</a:t>
            </a:r>
            <a:r>
              <a:rPr lang="nl-NL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One of Three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73815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68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8BCB-DE6F-45A0-89BF-7353DF7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Environment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9EF75-87DF-474E-A633-A01E6ABE4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00CF2-C106-406C-A0CD-9D23E79D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01222-C6C8-4281-AAA9-75006F0FB9D6}"/>
              </a:ext>
            </a:extLst>
          </p:cNvPr>
          <p:cNvSpPr/>
          <p:nvPr/>
        </p:nvSpPr>
        <p:spPr>
          <a:xfrm>
            <a:off x="1518407" y="1023457"/>
            <a:ext cx="4991450" cy="245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34593-B599-4963-A091-3139BD9ABB4A}"/>
              </a:ext>
            </a:extLst>
          </p:cNvPr>
          <p:cNvSpPr txBox="1"/>
          <p:nvPr/>
        </p:nvSpPr>
        <p:spPr>
          <a:xfrm rot="16200000">
            <a:off x="760422" y="2736195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10E41-3BDF-40C7-BA93-F2C091314A5F}"/>
              </a:ext>
            </a:extLst>
          </p:cNvPr>
          <p:cNvSpPr/>
          <p:nvPr/>
        </p:nvSpPr>
        <p:spPr>
          <a:xfrm>
            <a:off x="1518407" y="3738648"/>
            <a:ext cx="4991450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4A0B81-07B4-494C-B5E6-93163F1343AD}"/>
              </a:ext>
            </a:extLst>
          </p:cNvPr>
          <p:cNvSpPr/>
          <p:nvPr/>
        </p:nvSpPr>
        <p:spPr>
          <a:xfrm>
            <a:off x="3124900" y="1133666"/>
            <a:ext cx="2044436" cy="60400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CC2138-7F68-48B1-BCC5-39C8E5DB0BC7}"/>
              </a:ext>
            </a:extLst>
          </p:cNvPr>
          <p:cNvSpPr/>
          <p:nvPr/>
        </p:nvSpPr>
        <p:spPr>
          <a:xfrm>
            <a:off x="1919593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B7C652-DB47-48DE-82EB-9FF6BA2433D8}"/>
              </a:ext>
            </a:extLst>
          </p:cNvPr>
          <p:cNvSpPr/>
          <p:nvPr/>
        </p:nvSpPr>
        <p:spPr>
          <a:xfrm>
            <a:off x="3468620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08D0F2-2352-46B4-B664-FC778B3E4B4D}"/>
              </a:ext>
            </a:extLst>
          </p:cNvPr>
          <p:cNvSpPr/>
          <p:nvPr/>
        </p:nvSpPr>
        <p:spPr>
          <a:xfrm>
            <a:off x="5017647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2508CF27-4783-4701-8DBF-17A0FF90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56" y="200239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0F238E69-6E1B-42B6-AB8D-E68A68DA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9" y="1994890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976ED607-196E-4C13-AC02-704C1F1E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82" y="198738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image apache zookeeper">
            <a:extLst>
              <a:ext uri="{FF2B5EF4-FFF2-40B4-BE49-F238E27FC236}">
                <a16:creationId xmlns:a16="http://schemas.microsoft.com/office/drawing/2014/main" id="{6FFD2D67-FF6B-415E-819B-C0A6455F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639" y="1181118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76834B-2C0E-4EFC-9950-6A839D455A38}"/>
              </a:ext>
            </a:extLst>
          </p:cNvPr>
          <p:cNvSpPr/>
          <p:nvPr/>
        </p:nvSpPr>
        <p:spPr>
          <a:xfrm>
            <a:off x="4233335" y="2773746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8B8D0F-9185-4E97-A848-6E5A8B9E6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262" y="2959029"/>
            <a:ext cx="734998" cy="24812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8711299-9DB0-4F6A-8CF1-4B87B2B48259}"/>
              </a:ext>
            </a:extLst>
          </p:cNvPr>
          <p:cNvSpPr/>
          <p:nvPr/>
        </p:nvSpPr>
        <p:spPr>
          <a:xfrm>
            <a:off x="2420865" y="2775864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EE855B-9AD6-441E-9189-B142BA512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31" y="2939282"/>
            <a:ext cx="929215" cy="287614"/>
          </a:xfrm>
          <a:prstGeom prst="rect">
            <a:avLst/>
          </a:prstGeom>
        </p:spPr>
      </p:pic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8034D4E-7A24-4111-8D1A-B6C1F934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46" y="3975526"/>
            <a:ext cx="938879" cy="5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B192A4-1D26-4D1D-B5AC-02B8A14CE33A}"/>
              </a:ext>
            </a:extLst>
          </p:cNvPr>
          <p:cNvSpPr/>
          <p:nvPr/>
        </p:nvSpPr>
        <p:spPr>
          <a:xfrm>
            <a:off x="3258551" y="4016365"/>
            <a:ext cx="1108034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79E66-D29E-4DCB-AB15-F3C804DE6DD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66585" y="4215095"/>
            <a:ext cx="627697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218C525-3E0E-442E-8373-0A6E8BA0D7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09843" y="3314702"/>
            <a:ext cx="638612" cy="764715"/>
          </a:xfrm>
          <a:prstGeom prst="bentConnector3">
            <a:avLst>
              <a:gd name="adj1" fmla="val 7101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EBD6839-1B0F-43F8-ABE1-5E1EDD30B5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86554" y="3174240"/>
            <a:ext cx="636494" cy="1047755"/>
          </a:xfrm>
          <a:prstGeom prst="bentConnector3">
            <a:avLst>
              <a:gd name="adj1" fmla="val 7108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F4CF1D8-2A0C-433E-8E38-AEDD73B2B464}"/>
              </a:ext>
            </a:extLst>
          </p:cNvPr>
          <p:cNvCxnSpPr>
            <a:stCxn id="22" idx="0"/>
            <a:endCxn id="11" idx="2"/>
          </p:cNvCxnSpPr>
          <p:nvPr/>
        </p:nvCxnSpPr>
        <p:spPr>
          <a:xfrm rot="5400000" flipH="1" flipV="1">
            <a:off x="4857714" y="3270310"/>
            <a:ext cx="1402389" cy="8045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C3BD8-A416-4D33-A619-2820DA17A41A}"/>
              </a:ext>
            </a:extLst>
          </p:cNvPr>
          <p:cNvSpPr/>
          <p:nvPr/>
        </p:nvSpPr>
        <p:spPr>
          <a:xfrm>
            <a:off x="1744922" y="1847713"/>
            <a:ext cx="4521654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63CA287-354E-4461-B6CB-53616CEFB83F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rot="16200000" flipV="1">
            <a:off x="4295958" y="2291084"/>
            <a:ext cx="200609" cy="764715"/>
          </a:xfrm>
          <a:prstGeom prst="bentConnector3">
            <a:avLst>
              <a:gd name="adj1" fmla="val 2491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C44E848-2AEC-4E78-BBC6-916E7E1F9172}"/>
              </a:ext>
            </a:extLst>
          </p:cNvPr>
          <p:cNvCxnSpPr>
            <a:stCxn id="11" idx="0"/>
            <a:endCxn id="8" idx="3"/>
          </p:cNvCxnSpPr>
          <p:nvPr/>
        </p:nvCxnSpPr>
        <p:spPr>
          <a:xfrm rot="16200000" flipV="1">
            <a:off x="5099404" y="1505602"/>
            <a:ext cx="533460" cy="393595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C564C97-3FEB-4086-AC0A-FD6807F7C0C0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2528158" y="1372389"/>
            <a:ext cx="533460" cy="660023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E846C74-C22A-4A3A-903D-E278866C8945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5400000" flipH="1" flipV="1">
            <a:off x="3964783" y="1786795"/>
            <a:ext cx="231457" cy="133214"/>
          </a:xfrm>
          <a:prstGeom prst="bentConnector3">
            <a:avLst>
              <a:gd name="adj1" fmla="val 3187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23C5900-037D-45AC-BB9E-1D881D504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257" y="4170900"/>
            <a:ext cx="1307286" cy="92201"/>
          </a:xfrm>
          <a:prstGeom prst="rect">
            <a:avLst/>
          </a:prstGeom>
        </p:spPr>
      </p:pic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3EEE26A-F723-4043-BFEC-65020432C7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73917" y="3228327"/>
            <a:ext cx="1646557" cy="23478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2C9169-9AB1-4C55-A301-209A77AC5491}"/>
              </a:ext>
            </a:extLst>
          </p:cNvPr>
          <p:cNvSpPr txBox="1"/>
          <p:nvPr/>
        </p:nvSpPr>
        <p:spPr>
          <a:xfrm rot="16200000">
            <a:off x="1144826" y="4283405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pic>
        <p:nvPicPr>
          <p:cNvPr id="53" name="Picture 4" descr="Image result for java">
            <a:extLst>
              <a:ext uri="{FF2B5EF4-FFF2-40B4-BE49-F238E27FC236}">
                <a16:creationId xmlns:a16="http://schemas.microsoft.com/office/drawing/2014/main" id="{2D107EE8-7ACE-4ABA-A471-F8243886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8" y="4273291"/>
            <a:ext cx="658662" cy="40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B8EB827-4716-4B18-AEF9-1586953134FE}"/>
              </a:ext>
            </a:extLst>
          </p:cNvPr>
          <p:cNvSpPr/>
          <p:nvPr/>
        </p:nvSpPr>
        <p:spPr>
          <a:xfrm>
            <a:off x="4794957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70DFC5-FE1C-4F4A-9247-150A98E16F9F}"/>
              </a:ext>
            </a:extLst>
          </p:cNvPr>
          <p:cNvSpPr/>
          <p:nvPr/>
        </p:nvSpPr>
        <p:spPr>
          <a:xfrm>
            <a:off x="5600201" y="248579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9094</a:t>
            </a:r>
            <a:endParaRPr lang="en-NL" sz="105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86E1A10-8C08-42C3-AAAE-60F9B824F0AF}"/>
              </a:ext>
            </a:extLst>
          </p:cNvPr>
          <p:cNvSpPr/>
          <p:nvPr/>
        </p:nvSpPr>
        <p:spPr>
          <a:xfrm>
            <a:off x="4081720" y="2503581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9093</a:t>
            </a:r>
            <a:endParaRPr lang="en-NL" sz="105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A1ECE2-6DB0-46C1-89B5-692D74BF697E}"/>
              </a:ext>
            </a:extLst>
          </p:cNvPr>
          <p:cNvSpPr/>
          <p:nvPr/>
        </p:nvSpPr>
        <p:spPr>
          <a:xfrm>
            <a:off x="2563239" y="2521365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35F16E1-9E2B-4CAF-9048-E3904DB4BE1A}"/>
              </a:ext>
            </a:extLst>
          </p:cNvPr>
          <p:cNvSpPr/>
          <p:nvPr/>
        </p:nvSpPr>
        <p:spPr>
          <a:xfrm>
            <a:off x="4778619" y="1660953"/>
            <a:ext cx="507578" cy="1147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2181</a:t>
            </a:r>
            <a:endParaRPr lang="en-NL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6F0193B-0747-44FD-B6D7-DA2A289E3B51}"/>
              </a:ext>
            </a:extLst>
          </p:cNvPr>
          <p:cNvSpPr/>
          <p:nvPr/>
        </p:nvSpPr>
        <p:spPr>
          <a:xfrm>
            <a:off x="3068910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28044</a:t>
            </a:r>
            <a:endParaRPr lang="en-NL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070DB-7D96-4AA9-B3AA-9DCBCD610734}"/>
              </a:ext>
            </a:extLst>
          </p:cNvPr>
          <p:cNvSpPr txBox="1"/>
          <p:nvPr/>
        </p:nvSpPr>
        <p:spPr>
          <a:xfrm rot="16200000">
            <a:off x="6289495" y="4229347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5F44F7-306E-4139-AA14-0DDA01EF6CDD}"/>
              </a:ext>
            </a:extLst>
          </p:cNvPr>
          <p:cNvSpPr txBox="1"/>
          <p:nvPr/>
        </p:nvSpPr>
        <p:spPr>
          <a:xfrm rot="16200000">
            <a:off x="6406604" y="3181829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4154421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loud 45">
            <a:extLst>
              <a:ext uri="{FF2B5EF4-FFF2-40B4-BE49-F238E27FC236}">
                <a16:creationId xmlns:a16="http://schemas.microsoft.com/office/drawing/2014/main" id="{79A3F5C9-95A4-4AA3-BD6B-D69D9AB07C95}"/>
              </a:ext>
            </a:extLst>
          </p:cNvPr>
          <p:cNvSpPr/>
          <p:nvPr/>
        </p:nvSpPr>
        <p:spPr>
          <a:xfrm>
            <a:off x="726161" y="644643"/>
            <a:ext cx="6498246" cy="2954872"/>
          </a:xfrm>
          <a:prstGeom prst="clou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DF8BCB-DE6F-45A0-89BF-7353DF7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Partly</a:t>
            </a:r>
            <a:r>
              <a:rPr lang="nl-NL" dirty="0"/>
              <a:t> </a:t>
            </a:r>
            <a:r>
              <a:rPr lang="nl-NL" dirty="0" err="1"/>
              <a:t>Clouded</a:t>
            </a:r>
            <a:r>
              <a:rPr lang="nl-NL" dirty="0"/>
              <a:t> Lab Environment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00CF2-C106-406C-A0CD-9D23E79D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01222-C6C8-4281-AAA9-75006F0FB9D6}"/>
              </a:ext>
            </a:extLst>
          </p:cNvPr>
          <p:cNvSpPr/>
          <p:nvPr/>
        </p:nvSpPr>
        <p:spPr>
          <a:xfrm>
            <a:off x="1518407" y="1023457"/>
            <a:ext cx="4991450" cy="245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10E41-3BDF-40C7-BA93-F2C091314A5F}"/>
              </a:ext>
            </a:extLst>
          </p:cNvPr>
          <p:cNvSpPr/>
          <p:nvPr/>
        </p:nvSpPr>
        <p:spPr>
          <a:xfrm>
            <a:off x="1518407" y="3738648"/>
            <a:ext cx="4991450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4A0B81-07B4-494C-B5E6-93163F1343AD}"/>
              </a:ext>
            </a:extLst>
          </p:cNvPr>
          <p:cNvSpPr/>
          <p:nvPr/>
        </p:nvSpPr>
        <p:spPr>
          <a:xfrm>
            <a:off x="3124900" y="1133666"/>
            <a:ext cx="2044436" cy="60400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CC2138-7F68-48B1-BCC5-39C8E5DB0BC7}"/>
              </a:ext>
            </a:extLst>
          </p:cNvPr>
          <p:cNvSpPr/>
          <p:nvPr/>
        </p:nvSpPr>
        <p:spPr>
          <a:xfrm>
            <a:off x="1919593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B7C652-DB47-48DE-82EB-9FF6BA2433D8}"/>
              </a:ext>
            </a:extLst>
          </p:cNvPr>
          <p:cNvSpPr/>
          <p:nvPr/>
        </p:nvSpPr>
        <p:spPr>
          <a:xfrm>
            <a:off x="3468620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08D0F2-2352-46B4-B664-FC778B3E4B4D}"/>
              </a:ext>
            </a:extLst>
          </p:cNvPr>
          <p:cNvSpPr/>
          <p:nvPr/>
        </p:nvSpPr>
        <p:spPr>
          <a:xfrm>
            <a:off x="5017647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2508CF27-4783-4701-8DBF-17A0FF90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56" y="200239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0F238E69-6E1B-42B6-AB8D-E68A68DA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9" y="1994890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976ED607-196E-4C13-AC02-704C1F1E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82" y="198738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image apache zookeeper">
            <a:extLst>
              <a:ext uri="{FF2B5EF4-FFF2-40B4-BE49-F238E27FC236}">
                <a16:creationId xmlns:a16="http://schemas.microsoft.com/office/drawing/2014/main" id="{6FFD2D67-FF6B-415E-819B-C0A6455F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639" y="1181118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8034D4E-7A24-4111-8D1A-B6C1F934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46" y="3975526"/>
            <a:ext cx="938879" cy="5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B192A4-1D26-4D1D-B5AC-02B8A14CE33A}"/>
              </a:ext>
            </a:extLst>
          </p:cNvPr>
          <p:cNvSpPr/>
          <p:nvPr/>
        </p:nvSpPr>
        <p:spPr>
          <a:xfrm>
            <a:off x="3258551" y="4016365"/>
            <a:ext cx="1108034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79E66-D29E-4DCB-AB15-F3C804DE6DD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66585" y="4215095"/>
            <a:ext cx="627697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218C525-3E0E-442E-8373-0A6E8BA0D7A8}"/>
              </a:ext>
            </a:extLst>
          </p:cNvPr>
          <p:cNvCxnSpPr>
            <a:cxnSpLocks/>
            <a:endCxn id="50" idx="2"/>
          </p:cNvCxnSpPr>
          <p:nvPr/>
        </p:nvCxnSpPr>
        <p:spPr>
          <a:xfrm rot="5400000" flipH="1" flipV="1">
            <a:off x="3665947" y="3655598"/>
            <a:ext cx="641613" cy="79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F4CF1D8-2A0C-433E-8E38-AEDD73B2B464}"/>
              </a:ext>
            </a:extLst>
          </p:cNvPr>
          <p:cNvCxnSpPr>
            <a:stCxn id="22" idx="0"/>
            <a:endCxn id="11" idx="2"/>
          </p:cNvCxnSpPr>
          <p:nvPr/>
        </p:nvCxnSpPr>
        <p:spPr>
          <a:xfrm rot="5400000" flipH="1" flipV="1">
            <a:off x="4857714" y="3270310"/>
            <a:ext cx="1402389" cy="8045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C3BD8-A416-4D33-A619-2820DA17A41A}"/>
              </a:ext>
            </a:extLst>
          </p:cNvPr>
          <p:cNvSpPr/>
          <p:nvPr/>
        </p:nvSpPr>
        <p:spPr>
          <a:xfrm>
            <a:off x="1744922" y="1847713"/>
            <a:ext cx="4521654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C44E848-2AEC-4E78-BBC6-916E7E1F9172}"/>
              </a:ext>
            </a:extLst>
          </p:cNvPr>
          <p:cNvCxnSpPr>
            <a:stCxn id="11" idx="0"/>
            <a:endCxn id="8" idx="3"/>
          </p:cNvCxnSpPr>
          <p:nvPr/>
        </p:nvCxnSpPr>
        <p:spPr>
          <a:xfrm rot="16200000" flipV="1">
            <a:off x="5099404" y="1505602"/>
            <a:ext cx="533460" cy="393595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C564C97-3FEB-4086-AC0A-FD6807F7C0C0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2528158" y="1372389"/>
            <a:ext cx="533460" cy="660023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E846C74-C22A-4A3A-903D-E278866C8945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5400000" flipH="1" flipV="1">
            <a:off x="3964783" y="1786795"/>
            <a:ext cx="231457" cy="133214"/>
          </a:xfrm>
          <a:prstGeom prst="bentConnector3">
            <a:avLst>
              <a:gd name="adj1" fmla="val 3187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2C9169-9AB1-4C55-A301-209A77AC5491}"/>
              </a:ext>
            </a:extLst>
          </p:cNvPr>
          <p:cNvSpPr txBox="1"/>
          <p:nvPr/>
        </p:nvSpPr>
        <p:spPr>
          <a:xfrm rot="16200000">
            <a:off x="1144826" y="4283405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pic>
        <p:nvPicPr>
          <p:cNvPr id="53" name="Picture 4" descr="Image result for java">
            <a:extLst>
              <a:ext uri="{FF2B5EF4-FFF2-40B4-BE49-F238E27FC236}">
                <a16:creationId xmlns:a16="http://schemas.microsoft.com/office/drawing/2014/main" id="{2D107EE8-7ACE-4ABA-A471-F8243886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8" y="4273291"/>
            <a:ext cx="658662" cy="40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35F16E1-9E2B-4CAF-9048-E3904DB4BE1A}"/>
              </a:ext>
            </a:extLst>
          </p:cNvPr>
          <p:cNvSpPr/>
          <p:nvPr/>
        </p:nvSpPr>
        <p:spPr>
          <a:xfrm>
            <a:off x="4778619" y="1660953"/>
            <a:ext cx="507578" cy="1147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2181</a:t>
            </a:r>
            <a:endParaRPr lang="en-NL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070DB-7D96-4AA9-B3AA-9DCBCD610734}"/>
              </a:ext>
            </a:extLst>
          </p:cNvPr>
          <p:cNvSpPr txBox="1"/>
          <p:nvPr/>
        </p:nvSpPr>
        <p:spPr>
          <a:xfrm rot="16200000">
            <a:off x="6289495" y="4229347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962C682-5A9B-4C37-9BA6-1F3C999F8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23778" y="2099144"/>
            <a:ext cx="2004234" cy="464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1039B17-C62B-420D-B4C0-C3A687D92DEA}"/>
              </a:ext>
            </a:extLst>
          </p:cNvPr>
          <p:cNvCxnSpPr>
            <a:cxnSpLocks/>
          </p:cNvCxnSpPr>
          <p:nvPr/>
        </p:nvCxnSpPr>
        <p:spPr>
          <a:xfrm flipV="1">
            <a:off x="4350774" y="2587449"/>
            <a:ext cx="990931" cy="485302"/>
          </a:xfrm>
          <a:prstGeom prst="bentConnector3">
            <a:avLst>
              <a:gd name="adj1" fmla="val 99859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4A6CD3BB-32D3-4CD6-9DBA-7BF26CC67CD4}"/>
              </a:ext>
            </a:extLst>
          </p:cNvPr>
          <p:cNvCxnSpPr>
            <a:stCxn id="50" idx="1"/>
          </p:cNvCxnSpPr>
          <p:nvPr/>
        </p:nvCxnSpPr>
        <p:spPr>
          <a:xfrm rot="10800000">
            <a:off x="2441102" y="2571751"/>
            <a:ext cx="1040330" cy="501001"/>
          </a:xfrm>
          <a:prstGeom prst="bentConnector3">
            <a:avLst>
              <a:gd name="adj1" fmla="val 95365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9F7867EE-57EE-40D5-A79E-85AB6972491D}"/>
              </a:ext>
            </a:extLst>
          </p:cNvPr>
          <p:cNvCxnSpPr>
            <a:stCxn id="50" idx="0"/>
          </p:cNvCxnSpPr>
          <p:nvPr/>
        </p:nvCxnSpPr>
        <p:spPr>
          <a:xfrm rot="16200000" flipV="1">
            <a:off x="3928314" y="2672345"/>
            <a:ext cx="183992" cy="12812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C62669B-A2C2-4B36-8222-39078E432B20}"/>
              </a:ext>
            </a:extLst>
          </p:cNvPr>
          <p:cNvSpPr/>
          <p:nvPr/>
        </p:nvSpPr>
        <p:spPr>
          <a:xfrm>
            <a:off x="3481432" y="2770747"/>
            <a:ext cx="1090568" cy="60400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CloudKarafka</a:t>
            </a:r>
            <a:r>
              <a:rPr lang="nl-NL" sz="1100" dirty="0"/>
              <a:t> Console</a:t>
            </a:r>
            <a:endParaRPr lang="en-NL" sz="11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8413586-1FDE-4E13-9D95-6743464087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7697" y="929785"/>
            <a:ext cx="523934" cy="856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1533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84EA6-4B33-4973-89A1-22B35BB2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Quick Demo –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Console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3C80-8558-4784-B9BF-3CD01ABC5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Show </a:t>
            </a:r>
            <a:r>
              <a:rPr lang="nl-NL" dirty="0" err="1"/>
              <a:t>interaction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most basic level</a:t>
            </a:r>
          </a:p>
          <a:p>
            <a:pPr lvl="1"/>
            <a:r>
              <a:rPr lang="nl-NL" dirty="0"/>
              <a:t>Broker</a:t>
            </a:r>
          </a:p>
          <a:p>
            <a:pPr lvl="1"/>
            <a:r>
              <a:rPr lang="nl-NL" dirty="0"/>
              <a:t>Topic</a:t>
            </a:r>
          </a:p>
          <a:p>
            <a:pPr lvl="2"/>
            <a:r>
              <a:rPr lang="nl-NL" dirty="0" err="1"/>
              <a:t>partition</a:t>
            </a:r>
            <a:endParaRPr lang="nl-NL" dirty="0"/>
          </a:p>
          <a:p>
            <a:pPr lvl="1"/>
            <a:r>
              <a:rPr lang="nl-NL" dirty="0"/>
              <a:t>Produce Message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Message</a:t>
            </a:r>
          </a:p>
          <a:p>
            <a:pPr lvl="2"/>
            <a:r>
              <a:rPr lang="nl-NL" dirty="0"/>
              <a:t>Consumer Group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332C2-4A09-43A4-AE6B-2C816FA5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571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EF9D-70A7-493A-9FB8-E342CAF2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1: First steps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E7D4-2D6B-4F37-8935-6615EB875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Using </a:t>
            </a:r>
            <a:r>
              <a:rPr lang="nl-NL" dirty="0" err="1"/>
              <a:t>Kafka</a:t>
            </a:r>
            <a:r>
              <a:rPr lang="nl-NL" dirty="0"/>
              <a:t> Console</a:t>
            </a:r>
          </a:p>
          <a:p>
            <a:pPr lvl="1"/>
            <a:r>
              <a:rPr lang="nl-NL" dirty="0" err="1"/>
              <a:t>Create</a:t>
            </a:r>
            <a:r>
              <a:rPr lang="nl-NL" dirty="0"/>
              <a:t> a topic</a:t>
            </a:r>
          </a:p>
          <a:p>
            <a:pPr lvl="1"/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topic</a:t>
            </a:r>
          </a:p>
          <a:p>
            <a:r>
              <a:rPr lang="nl-NL" dirty="0"/>
              <a:t>Using </a:t>
            </a:r>
            <a:r>
              <a:rPr lang="nl-NL" dirty="0" err="1"/>
              <a:t>Kafka</a:t>
            </a:r>
            <a:r>
              <a:rPr lang="nl-NL" dirty="0"/>
              <a:t> Console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topic</a:t>
            </a:r>
          </a:p>
          <a:p>
            <a:pPr marL="180000" lvl="1" indent="0">
              <a:buNone/>
            </a:pP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HQ GUI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inspect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additional</a:t>
            </a:r>
            <a:r>
              <a:rPr lang="nl-NL" dirty="0"/>
              <a:t> </a:t>
            </a:r>
            <a:r>
              <a:rPr lang="nl-NL" dirty="0" err="1"/>
              <a:t>messages</a:t>
            </a:r>
            <a:endParaRPr lang="nl-NL" dirty="0"/>
          </a:p>
          <a:p>
            <a:pPr lvl="1"/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special Consumer Group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72DFF-52DA-4A8C-8977-74BF69FB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99E662-26DC-4C8A-A0F2-46E6D852666D}"/>
              </a:ext>
            </a:extLst>
          </p:cNvPr>
          <p:cNvSpPr/>
          <p:nvPr/>
        </p:nvSpPr>
        <p:spPr>
          <a:xfrm>
            <a:off x="6123962" y="1195548"/>
            <a:ext cx="2600587" cy="1774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290BB-13ED-461F-8586-BC6B8890205A}"/>
              </a:ext>
            </a:extLst>
          </p:cNvPr>
          <p:cNvSpPr txBox="1"/>
          <p:nvPr/>
        </p:nvSpPr>
        <p:spPr>
          <a:xfrm rot="16200000">
            <a:off x="5339179" y="2211300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9B8DF8-966E-481A-89CA-A275AE5E2062}"/>
              </a:ext>
            </a:extLst>
          </p:cNvPr>
          <p:cNvSpPr/>
          <p:nvPr/>
        </p:nvSpPr>
        <p:spPr>
          <a:xfrm>
            <a:off x="6123962" y="3226919"/>
            <a:ext cx="2600587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12D8C8-43F7-47FD-B2B0-3A150E0BA474}"/>
              </a:ext>
            </a:extLst>
          </p:cNvPr>
          <p:cNvSpPr/>
          <p:nvPr/>
        </p:nvSpPr>
        <p:spPr>
          <a:xfrm>
            <a:off x="6510110" y="1457402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AB62AA63-15BA-4872-9892-0DDCCF58E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73" y="1490667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5F52F3-51EA-4787-AE3F-65F88132E6F4}"/>
              </a:ext>
            </a:extLst>
          </p:cNvPr>
          <p:cNvSpPr/>
          <p:nvPr/>
        </p:nvSpPr>
        <p:spPr>
          <a:xfrm>
            <a:off x="7084687" y="2311640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AA9D2F-1802-4D4F-81E5-E5661671E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614" y="2496923"/>
            <a:ext cx="734998" cy="2481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157C7E-FE04-4CB7-9116-D5CEEAC8996D}"/>
              </a:ext>
            </a:extLst>
          </p:cNvPr>
          <p:cNvSpPr/>
          <p:nvPr/>
        </p:nvSpPr>
        <p:spPr>
          <a:xfrm>
            <a:off x="7762398" y="3297336"/>
            <a:ext cx="891316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18FB746-5D14-4BEC-93AD-CE624C64BEDF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7933438" y="2855461"/>
            <a:ext cx="683692" cy="20005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D62DE0-7056-4522-ACFA-9246587461FF}"/>
              </a:ext>
            </a:extLst>
          </p:cNvPr>
          <p:cNvSpPr/>
          <p:nvPr/>
        </p:nvSpPr>
        <p:spPr>
          <a:xfrm>
            <a:off x="6308773" y="1335984"/>
            <a:ext cx="2172495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9E36BB5-9448-45A8-8AD9-69A5907EBE08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16200000" flipV="1">
            <a:off x="7217568" y="1899236"/>
            <a:ext cx="250231" cy="574577"/>
          </a:xfrm>
          <a:prstGeom prst="bentConnector3">
            <a:avLst>
              <a:gd name="adj1" fmla="val 26533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CF351EE-1860-4D0D-9FA6-F954F43EF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392" y="3958754"/>
            <a:ext cx="1307286" cy="92201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A8D4708-0797-433F-83D5-ED77AD6C897F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5368515" y="2802127"/>
            <a:ext cx="2184316" cy="98874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3C438D-77FD-4A2A-A3EC-7E23A634E3C2}"/>
              </a:ext>
            </a:extLst>
          </p:cNvPr>
          <p:cNvSpPr txBox="1"/>
          <p:nvPr/>
        </p:nvSpPr>
        <p:spPr>
          <a:xfrm rot="16200000">
            <a:off x="5723583" y="3758510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84957F-25FF-4D12-BA0E-1059197A9401}"/>
              </a:ext>
            </a:extLst>
          </p:cNvPr>
          <p:cNvSpPr/>
          <p:nvPr/>
        </p:nvSpPr>
        <p:spPr>
          <a:xfrm>
            <a:off x="7646309" y="2853012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91D712-FE37-4D57-85CB-10954B9DB14C}"/>
              </a:ext>
            </a:extLst>
          </p:cNvPr>
          <p:cNvSpPr/>
          <p:nvPr/>
        </p:nvSpPr>
        <p:spPr>
          <a:xfrm>
            <a:off x="7153756" y="200963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2D47D-1EE2-4D58-9723-1083031FEB2B}"/>
              </a:ext>
            </a:extLst>
          </p:cNvPr>
          <p:cNvSpPr txBox="1"/>
          <p:nvPr/>
        </p:nvSpPr>
        <p:spPr>
          <a:xfrm rot="16200000">
            <a:off x="8504188" y="3717618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90CC04-1DCA-4E65-9C3F-16F75E7A4A22}"/>
              </a:ext>
            </a:extLst>
          </p:cNvPr>
          <p:cNvSpPr txBox="1"/>
          <p:nvPr/>
        </p:nvSpPr>
        <p:spPr>
          <a:xfrm rot="16200000">
            <a:off x="8621297" y="2670100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0FC1703-FA09-41D5-B5E3-2E072CBC2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29" y="3790125"/>
            <a:ext cx="1307286" cy="92201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6BB85B8-7AEE-4184-B3D0-7887C20F32F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1304" y="2881878"/>
            <a:ext cx="1713685" cy="72747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807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/>
              <a:t>Programming </a:t>
            </a:r>
            <a:r>
              <a:rPr lang="nl-NL" b="1" dirty="0" err="1"/>
              <a:t>against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b="1" dirty="0"/>
              <a:t>Brief </a:t>
            </a:r>
            <a:r>
              <a:rPr lang="nl-NL" b="1" dirty="0" err="1"/>
              <a:t>introduction</a:t>
            </a:r>
            <a:r>
              <a:rPr lang="nl-NL" b="1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One of Three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191352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Client Libraries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Client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C/C++</a:t>
            </a:r>
          </a:p>
          <a:p>
            <a:pPr lvl="1"/>
            <a:r>
              <a:rPr lang="nl-NL" dirty="0"/>
              <a:t>Python</a:t>
            </a:r>
          </a:p>
          <a:p>
            <a:pPr lvl="1"/>
            <a:r>
              <a:rPr lang="nl-NL" dirty="0"/>
              <a:t>Go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 err="1"/>
              <a:t>JavaScript</a:t>
            </a:r>
            <a:r>
              <a:rPr lang="nl-NL" dirty="0"/>
              <a:t>/Node</a:t>
            </a:r>
          </a:p>
          <a:p>
            <a:pPr lvl="1"/>
            <a:r>
              <a:rPr lang="nl-NL" dirty="0"/>
              <a:t>Ruby</a:t>
            </a:r>
          </a:p>
          <a:p>
            <a:pPr lvl="1"/>
            <a:r>
              <a:rPr lang="nl-NL" dirty="0"/>
              <a:t>Scala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more..</a:t>
            </a:r>
          </a:p>
          <a:p>
            <a:pPr lvl="1"/>
            <a:endParaRPr lang="nl-NL" dirty="0"/>
          </a:p>
          <a:p>
            <a:r>
              <a:rPr lang="nl-NL" dirty="0" err="1"/>
              <a:t>Also</a:t>
            </a:r>
            <a:r>
              <a:rPr lang="nl-NL" dirty="0"/>
              <a:t>: REST Proxy (part of open source </a:t>
            </a:r>
            <a:r>
              <a:rPr lang="nl-NL" dirty="0" err="1"/>
              <a:t>Confluent</a:t>
            </a:r>
            <a:r>
              <a:rPr lang="nl-NL" dirty="0"/>
              <a:t> Platform)</a:t>
            </a:r>
          </a:p>
          <a:p>
            <a:pPr lvl="1"/>
            <a:r>
              <a:rPr lang="nl-NL" dirty="0"/>
              <a:t>Produce, Consumer </a:t>
            </a:r>
            <a:r>
              <a:rPr lang="nl-NL" dirty="0" err="1"/>
              <a:t>and</a:t>
            </a:r>
            <a:r>
              <a:rPr lang="nl-NL" dirty="0"/>
              <a:t> manage </a:t>
            </a:r>
            <a:r>
              <a:rPr lang="nl-NL" dirty="0" err="1"/>
              <a:t>through</a:t>
            </a:r>
            <a:r>
              <a:rPr lang="nl-NL" dirty="0"/>
              <a:t> REST API calls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66443-B949-4B25-A7A6-324D94F2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75" y="907784"/>
            <a:ext cx="2557633" cy="332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359B1360-E62A-4E87-8B37-6A52F0862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545" y="1771787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25B64675-CB19-463E-953D-2987E63E9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42" y="1080000"/>
            <a:ext cx="1033554" cy="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1E6D711A-08E5-48B3-A350-81C6FAEF1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285" y="1935940"/>
            <a:ext cx="598354" cy="4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719417CF-D4D9-4817-AEFC-B169B003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785" y="2987286"/>
            <a:ext cx="841808" cy="3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79FAFA30-7B42-4593-B136-F93FF327D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31" y="2932606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4067C914-F539-42DC-B3B9-B39D20A84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98" y="2489586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F4DD071A-BE70-4984-BD9F-A5594C4E0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69" y="1194157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FE364DB3-6BFB-46C5-A81E-B79A5D4D8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335" y="2417589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C61334E-A93C-4DB4-AF5E-3B44260F2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109" y="2237947"/>
            <a:ext cx="1045942" cy="73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031C9B-4C1C-465F-874F-F24A637A127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8164" y="3584973"/>
            <a:ext cx="1145628" cy="179004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06B497-3FDA-4FF6-8DA7-0EFBA7AB3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25" y="3458096"/>
            <a:ext cx="611732" cy="32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783DEE1-3107-455C-B57C-B9032BD8364D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5746" y="3138564"/>
            <a:ext cx="499561" cy="1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03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Producer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connection</a:t>
            </a:r>
            <a:endParaRPr lang="nl-NL" dirty="0"/>
          </a:p>
          <a:p>
            <a:pPr lvl="1"/>
            <a:r>
              <a:rPr lang="nl-NL" dirty="0" err="1"/>
              <a:t>connected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or more brokers in a cluster or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node</a:t>
            </a:r>
          </a:p>
          <a:p>
            <a:pPr lvl="2"/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broker-</a:t>
            </a:r>
            <a:r>
              <a:rPr lang="nl-NL" dirty="0" err="1"/>
              <a:t>endpoints</a:t>
            </a:r>
            <a:r>
              <a:rPr lang="nl-NL" dirty="0"/>
              <a:t> or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2"/>
            <a:r>
              <a:rPr lang="nl-NL" dirty="0" err="1"/>
              <a:t>optionally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credentials</a:t>
            </a:r>
            <a:r>
              <a:rPr lang="nl-NL" dirty="0"/>
              <a:t> or </a:t>
            </a:r>
            <a:r>
              <a:rPr lang="nl-NL" dirty="0" err="1"/>
              <a:t>certificate</a:t>
            </a:r>
            <a:r>
              <a:rPr lang="nl-NL" dirty="0"/>
              <a:t> for </a:t>
            </a:r>
            <a:r>
              <a:rPr lang="nl-NL" dirty="0" err="1"/>
              <a:t>authentication</a:t>
            </a:r>
            <a:r>
              <a:rPr lang="nl-NL" dirty="0"/>
              <a:t> </a:t>
            </a:r>
          </a:p>
          <a:p>
            <a:r>
              <a:rPr lang="nl-NL" dirty="0" err="1"/>
              <a:t>Create</a:t>
            </a:r>
            <a:r>
              <a:rPr lang="nl-NL" dirty="0"/>
              <a:t> a Producer on top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Producer-Connection is </a:t>
            </a:r>
            <a:r>
              <a:rPr lang="nl-NL" dirty="0" err="1"/>
              <a:t>available</a:t>
            </a:r>
            <a:r>
              <a:rPr lang="nl-NL" dirty="0"/>
              <a:t>…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Start a Transaction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message</a:t>
            </a:r>
            <a:r>
              <a:rPr lang="nl-NL" dirty="0"/>
              <a:t>[s] </a:t>
            </a:r>
            <a:r>
              <a:rPr lang="nl-NL" dirty="0" err="1"/>
              <a:t>to</a:t>
            </a:r>
            <a:r>
              <a:rPr lang="nl-NL" dirty="0"/>
              <a:t> topic(s)</a:t>
            </a:r>
            <a:br>
              <a:rPr lang="nl-NL" dirty="0"/>
            </a:br>
            <a:r>
              <a:rPr lang="nl-NL" dirty="0"/>
              <a:t>[or </a:t>
            </a:r>
            <a:r>
              <a:rPr lang="nl-NL" dirty="0" err="1"/>
              <a:t>specific</a:t>
            </a:r>
            <a:r>
              <a:rPr lang="nl-NL" dirty="0"/>
              <a:t> topic </a:t>
            </a:r>
            <a:r>
              <a:rPr lang="nl-NL" dirty="0" err="1"/>
              <a:t>partition</a:t>
            </a:r>
            <a:r>
              <a:rPr lang="nl-NL" dirty="0"/>
              <a:t>(s)]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</a:t>
            </a:r>
            <a:r>
              <a:rPr lang="nl-NL" dirty="0" err="1"/>
              <a:t>Commit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Transaction</a:t>
            </a:r>
          </a:p>
          <a:p>
            <a:r>
              <a:rPr lang="nl-NL" dirty="0"/>
              <a:t>[</a:t>
            </a:r>
            <a:r>
              <a:rPr lang="nl-NL" dirty="0" err="1"/>
              <a:t>Repeat</a:t>
            </a:r>
            <a:r>
              <a:rPr lang="nl-NL" dirty="0"/>
              <a:t> Message </a:t>
            </a:r>
            <a:r>
              <a:rPr lang="nl-NL" dirty="0" err="1"/>
              <a:t>Production</a:t>
            </a:r>
            <a:r>
              <a:rPr lang="nl-NL" dirty="0"/>
              <a:t>]</a:t>
            </a:r>
          </a:p>
          <a:p>
            <a:r>
              <a:rPr lang="nl-NL" dirty="0" err="1"/>
              <a:t>Disconnect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producer/close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lvl="1"/>
            <a:endParaRPr lang="nl-NL" dirty="0"/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8B96CB-2ECF-45BB-B337-DB67A22628C4}"/>
              </a:ext>
            </a:extLst>
          </p:cNvPr>
          <p:cNvGrpSpPr/>
          <p:nvPr/>
        </p:nvGrpSpPr>
        <p:grpSpPr>
          <a:xfrm>
            <a:off x="4792717" y="2293883"/>
            <a:ext cx="3996342" cy="2422117"/>
            <a:chOff x="1744922" y="1133666"/>
            <a:chExt cx="4521654" cy="271070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A6582F3-3229-4763-B1F3-DB6A757275E1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EAD9FCE-EB77-46F0-930B-9B5D277FA2DD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E93A4A2-FE10-4A43-B2C0-FAAFC949F7D5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BB8D7F0-ECC9-4A24-B8D0-D9C1585CAA21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1A4E33D0-99CD-4B3E-8063-E1462508D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98A5C992-C757-40C7-8EE7-E037355D6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logo kafka">
              <a:extLst>
                <a:ext uri="{FF2B5EF4-FFF2-40B4-BE49-F238E27FC236}">
                  <a16:creationId xmlns:a16="http://schemas.microsoft.com/office/drawing/2014/main" id="{D1A6D8CD-D391-4CBB-AF37-F8D8BAF88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image apache zookeeper">
              <a:extLst>
                <a:ext uri="{FF2B5EF4-FFF2-40B4-BE49-F238E27FC236}">
                  <a16:creationId xmlns:a16="http://schemas.microsoft.com/office/drawing/2014/main" id="{3A84BB2B-A658-4BA3-BE97-AF0135A35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44F582-A01F-46FF-B066-B3E7D01DD8A2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F45A25-60B5-45A7-8882-8817C3F8A813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0A5E6245-F191-427A-8093-4B1DE10D7314}"/>
                </a:ext>
              </a:extLst>
            </p:cNvPr>
            <p:cNvCxnSpPr>
              <a:stCxn id="10" idx="0"/>
              <a:endCxn id="7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0EC9D0EB-391E-463A-8D8E-37B724AB8F40}"/>
                </a:ext>
              </a:extLst>
            </p:cNvPr>
            <p:cNvCxnSpPr>
              <a:stCxn id="8" idx="0"/>
              <a:endCxn id="7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001D9077-0A4B-487B-9A2C-FCB34CF3F5C9}"/>
                </a:ext>
              </a:extLst>
            </p:cNvPr>
            <p:cNvCxnSpPr>
              <a:stCxn id="9" idx="0"/>
              <a:endCxn id="7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CD1229-0CD3-491A-B962-FF28559E5579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4E1A9B-6B3B-4DEE-A9EE-8D572653526E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78E125-FF42-4A75-99CA-4BC2D0441978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C950D0-852F-4A86-B024-C5FD08E271F8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30BEB6E3-7A93-4852-8906-163D09F9A47B}"/>
                </a:ext>
              </a:extLst>
            </p:cNvPr>
            <p:cNvCxnSpPr>
              <a:stCxn id="15" idx="3"/>
              <a:endCxn id="14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AE48610D-B92D-443D-A75A-BC775ED8BEC6}"/>
                </a:ext>
              </a:extLst>
            </p:cNvPr>
            <p:cNvCxnSpPr>
              <a:stCxn id="15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32CAEF8B-7A90-4924-A5EC-F11609A885A0}"/>
                </a:ext>
              </a:extLst>
            </p:cNvPr>
            <p:cNvCxnSpPr>
              <a:cxnSpLocks/>
              <a:stCxn id="15" idx="0"/>
              <a:endCxn id="10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CC1CDF3B-AD3E-4382-A8E3-9F88989D6AD6}"/>
                </a:ext>
              </a:extLst>
            </p:cNvPr>
            <p:cNvCxnSpPr>
              <a:stCxn id="15" idx="0"/>
              <a:endCxn id="8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671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Consumer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7170"/>
            <a:ext cx="6965687" cy="3780000"/>
          </a:xfrm>
        </p:spPr>
        <p:txBody>
          <a:bodyPr/>
          <a:lstStyle/>
          <a:p>
            <a:r>
              <a:rPr lang="nl-NL" sz="1400" dirty="0" err="1"/>
              <a:t>Create</a:t>
            </a:r>
            <a:r>
              <a:rPr lang="nl-NL" sz="1400" dirty="0"/>
              <a:t> a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connected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brokers in a cluster or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node</a:t>
            </a:r>
          </a:p>
          <a:p>
            <a:pPr lvl="2"/>
            <a:r>
              <a:rPr lang="nl-NL" sz="1400" dirty="0" err="1"/>
              <a:t>you</a:t>
            </a:r>
            <a:r>
              <a:rPr lang="nl-NL" sz="1400" dirty="0"/>
              <a:t> </a:t>
            </a:r>
            <a:r>
              <a:rPr lang="nl-NL" sz="1400" dirty="0" err="1"/>
              <a:t>need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broker-</a:t>
            </a:r>
            <a:r>
              <a:rPr lang="nl-NL" sz="1400" dirty="0" err="1"/>
              <a:t>endpoints</a:t>
            </a:r>
            <a:r>
              <a:rPr lang="nl-NL" sz="1400" dirty="0"/>
              <a:t> or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</a:t>
            </a:r>
            <a:r>
              <a:rPr lang="nl-NL" sz="1400" dirty="0" err="1"/>
              <a:t>endpoint</a:t>
            </a:r>
            <a:endParaRPr lang="nl-NL" sz="1400" dirty="0"/>
          </a:p>
          <a:p>
            <a:pPr lvl="2"/>
            <a:r>
              <a:rPr lang="nl-NL" sz="1400" dirty="0" err="1"/>
              <a:t>optionally</a:t>
            </a:r>
            <a:r>
              <a:rPr lang="nl-NL" sz="1400" dirty="0"/>
              <a:t> </a:t>
            </a:r>
            <a:r>
              <a:rPr lang="nl-NL" sz="1400" dirty="0" err="1"/>
              <a:t>use</a:t>
            </a:r>
            <a:r>
              <a:rPr lang="nl-NL" sz="1400" dirty="0"/>
              <a:t> </a:t>
            </a:r>
            <a:r>
              <a:rPr lang="nl-NL" sz="1400" dirty="0" err="1"/>
              <a:t>credentials</a:t>
            </a:r>
            <a:r>
              <a:rPr lang="nl-NL" sz="1400" dirty="0"/>
              <a:t> or </a:t>
            </a:r>
            <a:r>
              <a:rPr lang="nl-NL" sz="1400" dirty="0" err="1"/>
              <a:t>certificate</a:t>
            </a:r>
            <a:r>
              <a:rPr lang="nl-NL" sz="1400" dirty="0"/>
              <a:t> for </a:t>
            </a:r>
            <a:r>
              <a:rPr lang="nl-NL" sz="1400" dirty="0" err="1"/>
              <a:t>authentication</a:t>
            </a:r>
            <a:r>
              <a:rPr lang="nl-NL" sz="1400" dirty="0"/>
              <a:t> </a:t>
            </a:r>
          </a:p>
          <a:p>
            <a:r>
              <a:rPr lang="nl-NL" sz="1400" dirty="0" err="1"/>
              <a:t>Create</a:t>
            </a:r>
            <a:r>
              <a:rPr lang="nl-NL" sz="1400" dirty="0"/>
              <a:t> a Consumer or a </a:t>
            </a:r>
            <a:r>
              <a:rPr lang="nl-NL" sz="1400" dirty="0" err="1"/>
              <a:t>ConsumerStream</a:t>
            </a:r>
            <a:r>
              <a:rPr lang="nl-NL" sz="1400" dirty="0"/>
              <a:t> on top of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Subscribing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topics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Associating</a:t>
            </a:r>
            <a:r>
              <a:rPr lang="nl-NL" sz="1400" dirty="0"/>
              <a:t> </a:t>
            </a:r>
            <a:r>
              <a:rPr lang="nl-NL" sz="1400" dirty="0" err="1"/>
              <a:t>with</a:t>
            </a:r>
            <a:r>
              <a:rPr lang="nl-NL" sz="1400" dirty="0"/>
              <a:t> a Consumer Group</a:t>
            </a:r>
          </a:p>
          <a:p>
            <a:pPr lvl="2"/>
            <a:r>
              <a:rPr lang="nl-NL" sz="1400" dirty="0"/>
              <a:t>(</a:t>
            </a:r>
            <a:r>
              <a:rPr lang="nl-NL" sz="1400" dirty="0" err="1"/>
              <a:t>Which</a:t>
            </a:r>
            <a:r>
              <a:rPr lang="nl-NL" sz="1400" dirty="0"/>
              <a:t> leads </a:t>
            </a:r>
            <a:r>
              <a:rPr lang="nl-NL" sz="1400" dirty="0" err="1"/>
              <a:t>to</a:t>
            </a:r>
            <a:r>
              <a:rPr lang="nl-NL" sz="1400" dirty="0"/>
              <a:t> a link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topic </a:t>
            </a:r>
            <a:br>
              <a:rPr lang="nl-NL" sz="1400" dirty="0"/>
            </a:br>
            <a:r>
              <a:rPr lang="nl-NL" sz="1400" dirty="0"/>
              <a:t>more </a:t>
            </a:r>
            <a:r>
              <a:rPr lang="nl-NL" sz="1400" dirty="0" err="1"/>
              <a:t>partitions</a:t>
            </a:r>
            <a:r>
              <a:rPr lang="nl-NL" sz="1400" dirty="0"/>
              <a:t> on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Kafka</a:t>
            </a:r>
            <a:r>
              <a:rPr lang="nl-NL" sz="1400" dirty="0"/>
              <a:t> brokers)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Overriding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auto-</a:t>
            </a:r>
            <a:r>
              <a:rPr lang="nl-NL" sz="1400" dirty="0" err="1"/>
              <a:t>commit</a:t>
            </a:r>
            <a:endParaRPr lang="nl-NL" sz="1400" dirty="0"/>
          </a:p>
          <a:p>
            <a:r>
              <a:rPr lang="nl-NL" sz="1400" dirty="0" err="1"/>
              <a:t>When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Consumer or Stream is </a:t>
            </a:r>
            <a:r>
              <a:rPr lang="nl-NL" sz="1400" dirty="0" err="1"/>
              <a:t>available</a:t>
            </a:r>
            <a:r>
              <a:rPr lang="nl-NL" sz="1400" dirty="0"/>
              <a:t>…</a:t>
            </a:r>
          </a:p>
          <a:p>
            <a:pPr lvl="1"/>
            <a:r>
              <a:rPr lang="nl-NL" sz="1400" dirty="0" err="1"/>
              <a:t>Consume</a:t>
            </a:r>
            <a:r>
              <a:rPr lang="nl-NL" sz="1400" dirty="0"/>
              <a:t> </a:t>
            </a:r>
            <a:r>
              <a:rPr lang="nl-NL" sz="1400" dirty="0" err="1"/>
              <a:t>message</a:t>
            </a:r>
            <a:r>
              <a:rPr lang="nl-NL" sz="1400" dirty="0"/>
              <a:t>[s] (</a:t>
            </a:r>
            <a:r>
              <a:rPr lang="nl-NL" sz="1400" dirty="0" err="1"/>
              <a:t>from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specified</a:t>
            </a:r>
            <a:r>
              <a:rPr lang="nl-NL" sz="1400" dirty="0"/>
              <a:t> </a:t>
            </a:r>
            <a:r>
              <a:rPr lang="nl-NL" sz="1400" dirty="0" err="1"/>
              <a:t>subscriptions</a:t>
            </a:r>
            <a:r>
              <a:rPr lang="nl-NL" sz="1400" dirty="0"/>
              <a:t>)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, </a:t>
            </a:r>
            <a:r>
              <a:rPr lang="nl-NL" sz="1400" dirty="0" err="1"/>
              <a:t>depending</a:t>
            </a:r>
            <a:r>
              <a:rPr lang="nl-NL" sz="1400" dirty="0"/>
              <a:t> on auto-</a:t>
            </a: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poperty</a:t>
            </a:r>
            <a:r>
              <a:rPr lang="nl-NL" sz="1400" dirty="0"/>
              <a:t>] </a:t>
            </a:r>
            <a:br>
              <a:rPr lang="nl-NL" sz="1400" dirty="0"/>
            </a:b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Transaction</a:t>
            </a:r>
          </a:p>
          <a:p>
            <a:r>
              <a:rPr lang="nl-NL" sz="1400" dirty="0"/>
              <a:t>[</a:t>
            </a:r>
            <a:r>
              <a:rPr lang="nl-NL" sz="1400" dirty="0" err="1"/>
              <a:t>Repeat</a:t>
            </a:r>
            <a:r>
              <a:rPr lang="nl-NL" sz="1400" dirty="0"/>
              <a:t> Message </a:t>
            </a:r>
            <a:r>
              <a:rPr lang="nl-NL" sz="1400" dirty="0" err="1"/>
              <a:t>Consumption</a:t>
            </a:r>
            <a:r>
              <a:rPr lang="nl-NL" sz="1400" dirty="0"/>
              <a:t>]</a:t>
            </a:r>
          </a:p>
          <a:p>
            <a:r>
              <a:rPr lang="nl-NL" sz="1400" dirty="0" err="1"/>
              <a:t>Disconnect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/close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marL="0" indent="0">
              <a:buNone/>
            </a:pPr>
            <a:endParaRPr lang="nl-NL" sz="1400" dirty="0"/>
          </a:p>
          <a:p>
            <a:pPr lvl="1"/>
            <a:endParaRPr lang="nl-NL" sz="1400" dirty="0"/>
          </a:p>
          <a:p>
            <a:endParaRPr lang="nl-NL" sz="1400" dirty="0"/>
          </a:p>
          <a:p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F513A1-5B90-4C22-B598-EFAA00FE3164}"/>
              </a:ext>
            </a:extLst>
          </p:cNvPr>
          <p:cNvGrpSpPr/>
          <p:nvPr/>
        </p:nvGrpSpPr>
        <p:grpSpPr>
          <a:xfrm>
            <a:off x="4895196" y="2293883"/>
            <a:ext cx="3996342" cy="2422117"/>
            <a:chOff x="1744922" y="1133666"/>
            <a:chExt cx="4521654" cy="271070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1167CB8-5583-42FB-9C60-AF5F0E62A9E5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23F8E1B-9CF8-4CE8-8843-C6ECB37F3251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FBF4C8D-93A3-484E-AF98-A009F7615363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264FB7F-A9DB-4EE3-82B6-25B2BF4CD282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0" name="Picture 2" descr="Image result for logo kafka">
              <a:extLst>
                <a:ext uri="{FF2B5EF4-FFF2-40B4-BE49-F238E27FC236}">
                  <a16:creationId xmlns:a16="http://schemas.microsoft.com/office/drawing/2014/main" id="{9F81620E-BA98-4749-BD11-4DA5C52B2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F40492AD-6504-4CBB-B4B7-DA0DAA0913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5D1B8CF0-6DDE-4EDC-B653-66EFF1073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image apache zookeeper">
              <a:extLst>
                <a:ext uri="{FF2B5EF4-FFF2-40B4-BE49-F238E27FC236}">
                  <a16:creationId xmlns:a16="http://schemas.microsoft.com/office/drawing/2014/main" id="{0027E32C-1FF0-4C9D-BEB1-D8EB1EF1E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59DCAF-6AE7-4EED-8307-887955B495B1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0C08A36-DD23-49C2-8D22-FF85192027A1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0624A12E-47D2-4576-8C89-51CCC99C525D}"/>
                </a:ext>
              </a:extLst>
            </p:cNvPr>
            <p:cNvCxnSpPr>
              <a:stCxn id="9" idx="0"/>
              <a:endCxn id="6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A96FC45F-8BDC-4959-B7FF-550E0517B46B}"/>
                </a:ext>
              </a:extLst>
            </p:cNvPr>
            <p:cNvCxnSpPr>
              <a:stCxn id="7" idx="0"/>
              <a:endCxn id="6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666CDCEB-5BAC-4A26-8F86-4C81476A1E9C}"/>
                </a:ext>
              </a:extLst>
            </p:cNvPr>
            <p:cNvCxnSpPr>
              <a:stCxn id="8" idx="0"/>
              <a:endCxn id="6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9668BB-61AF-4179-B9D9-91E46103D39F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BCCD6B-31D9-478A-A9D3-6D59A073F0E1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03ADA0-A832-4396-8A71-352ED0DD083C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2BC86C-C9CA-43B4-8ED2-12605810878A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3196CFEC-69AD-4FBA-BCD7-F00670EE62B7}"/>
                </a:ext>
              </a:extLst>
            </p:cNvPr>
            <p:cNvCxnSpPr>
              <a:stCxn id="14" idx="3"/>
              <a:endCxn id="13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D8A13E23-E566-4672-AE8B-E464D23CC404}"/>
                </a:ext>
              </a:extLst>
            </p:cNvPr>
            <p:cNvCxnSpPr>
              <a:stCxn id="14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6E556D4C-10FD-4ADA-92B7-85710F1D2737}"/>
                </a:ext>
              </a:extLst>
            </p:cNvPr>
            <p:cNvCxnSpPr>
              <a:cxnSpLocks/>
              <a:stCxn id="14" idx="0"/>
              <a:endCxn id="9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555D0BDA-252C-4C70-9D81-D430633144BD}"/>
                </a:ext>
              </a:extLst>
            </p:cNvPr>
            <p:cNvCxnSpPr>
              <a:stCxn id="14" idx="0"/>
              <a:endCxn id="7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1019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52397" cy="3780000"/>
          </a:xfrm>
        </p:spPr>
        <p:txBody>
          <a:bodyPr/>
          <a:lstStyle/>
          <a:p>
            <a:r>
              <a:rPr lang="nl-NL" dirty="0" err="1"/>
              <a:t>JavaScript</a:t>
            </a:r>
            <a:r>
              <a:rPr lang="nl-NL" dirty="0"/>
              <a:t> dates back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mid</a:t>
            </a:r>
            <a:r>
              <a:rPr lang="nl-NL" dirty="0"/>
              <a:t> 1990s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Netscape Navigator browser</a:t>
            </a:r>
          </a:p>
          <a:p>
            <a:r>
              <a:rPr lang="nl-NL" dirty="0" err="1"/>
              <a:t>NodeJS</a:t>
            </a:r>
            <a:r>
              <a:rPr lang="nl-NL" dirty="0"/>
              <a:t> was born in 2009:</a:t>
            </a:r>
          </a:p>
          <a:p>
            <a:pPr lvl="1"/>
            <a:r>
              <a:rPr lang="nl-NL" dirty="0"/>
              <a:t>Server Side </a:t>
            </a:r>
            <a:r>
              <a:rPr lang="nl-NL" dirty="0" err="1"/>
              <a:t>JavaScript</a:t>
            </a:r>
            <a:endParaRPr lang="nl-NL" dirty="0"/>
          </a:p>
          <a:p>
            <a:pPr lvl="1"/>
            <a:r>
              <a:rPr lang="nl-NL" dirty="0" err="1"/>
              <a:t>Based</a:t>
            </a:r>
            <a:r>
              <a:rPr lang="nl-NL" dirty="0"/>
              <a:t> on V8 Javascript Engine</a:t>
            </a:r>
          </a:p>
          <a:p>
            <a:pPr lvl="1"/>
            <a:r>
              <a:rPr lang="nl-NL" dirty="0"/>
              <a:t>Using </a:t>
            </a:r>
            <a:r>
              <a:rPr lang="nl-NL" i="1" dirty="0" err="1"/>
              <a:t>npm</a:t>
            </a:r>
            <a:r>
              <a:rPr lang="nl-NL" dirty="0"/>
              <a:t> as package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manager</a:t>
            </a:r>
          </a:p>
          <a:p>
            <a:pPr lvl="1"/>
            <a:r>
              <a:rPr lang="nl-NL" dirty="0"/>
              <a:t>Simple, light </a:t>
            </a:r>
            <a:r>
              <a:rPr lang="nl-NL" dirty="0" err="1"/>
              <a:t>weight</a:t>
            </a:r>
            <a:r>
              <a:rPr lang="nl-NL" dirty="0"/>
              <a:t>, </a:t>
            </a:r>
            <a:r>
              <a:rPr lang="nl-NL" dirty="0" err="1"/>
              <a:t>faster</a:t>
            </a:r>
            <a:r>
              <a:rPr lang="nl-NL" dirty="0"/>
              <a:t> </a:t>
            </a:r>
            <a:r>
              <a:rPr lang="nl-NL" dirty="0" err="1"/>
              <a:t>developer</a:t>
            </a:r>
            <a:r>
              <a:rPr lang="nl-NL" dirty="0"/>
              <a:t> feedback, </a:t>
            </a:r>
            <a:br>
              <a:rPr lang="nl-NL" dirty="0"/>
            </a:br>
            <a:r>
              <a:rPr lang="nl-NL" dirty="0" err="1"/>
              <a:t>leveraging</a:t>
            </a:r>
            <a:r>
              <a:rPr lang="nl-NL" dirty="0"/>
              <a:t> 15 </a:t>
            </a:r>
            <a:r>
              <a:rPr lang="nl-NL" dirty="0" err="1"/>
              <a:t>years</a:t>
            </a:r>
            <a:r>
              <a:rPr lang="nl-NL" dirty="0"/>
              <a:t> of web development</a:t>
            </a:r>
          </a:p>
          <a:p>
            <a:r>
              <a:rPr lang="nl-NL" dirty="0"/>
              <a:t>2010: Express – </a:t>
            </a:r>
            <a:r>
              <a:rPr lang="nl-NL" dirty="0" err="1"/>
              <a:t>framework</a:t>
            </a:r>
            <a:r>
              <a:rPr lang="nl-NL" dirty="0"/>
              <a:t> for REST </a:t>
            </a:r>
            <a:r>
              <a:rPr lang="nl-NL" dirty="0" err="1"/>
              <a:t>APIs</a:t>
            </a:r>
            <a:endParaRPr lang="nl-NL" dirty="0"/>
          </a:p>
          <a:p>
            <a:r>
              <a:rPr lang="nl-NL" dirty="0"/>
              <a:t>2010-2020: </a:t>
            </a:r>
            <a:r>
              <a:rPr lang="nl-NL" dirty="0" err="1"/>
              <a:t>many</a:t>
            </a:r>
            <a:r>
              <a:rPr lang="nl-NL" dirty="0"/>
              <a:t> Node </a:t>
            </a:r>
            <a:r>
              <a:rPr lang="nl-NL" dirty="0" err="1"/>
              <a:t>libraries</a:t>
            </a:r>
            <a:r>
              <a:rPr lang="nl-NL" dirty="0"/>
              <a:t>, drivers, modules </a:t>
            </a:r>
            <a:r>
              <a:rPr lang="nl-NL" dirty="0" err="1"/>
              <a:t>appear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Core</a:t>
            </a:r>
            <a:r>
              <a:rPr lang="nl-NL" dirty="0"/>
              <a:t> component in MEAN-stack (</a:t>
            </a:r>
            <a:r>
              <a:rPr lang="nl-NL" dirty="0" err="1"/>
              <a:t>MongoDB</a:t>
            </a:r>
            <a:r>
              <a:rPr lang="nl-NL" dirty="0"/>
              <a:t>, Express, </a:t>
            </a:r>
            <a:r>
              <a:rPr lang="nl-NL" dirty="0" err="1"/>
              <a:t>Angular</a:t>
            </a:r>
            <a:r>
              <a:rPr lang="nl-NL" dirty="0"/>
              <a:t>, </a:t>
            </a:r>
            <a:r>
              <a:rPr lang="nl-NL" dirty="0" err="1"/>
              <a:t>NodeJS</a:t>
            </a:r>
            <a:r>
              <a:rPr lang="nl-NL" dirty="0"/>
              <a:t>)</a:t>
            </a:r>
          </a:p>
          <a:p>
            <a:r>
              <a:rPr lang="nl-NL" dirty="0"/>
              <a:t>Node (</a:t>
            </a:r>
            <a:r>
              <a:rPr lang="nl-NL" dirty="0" err="1"/>
              <a:t>JavaScript</a:t>
            </a:r>
            <a:r>
              <a:rPr lang="nl-NL" dirty="0"/>
              <a:t>) is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primary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engines for </a:t>
            </a:r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nl-NL" dirty="0"/>
          </a:p>
          <a:p>
            <a:pPr lvl="1"/>
            <a:r>
              <a:rPr lang="nl-NL" dirty="0"/>
              <a:t>On </a:t>
            </a:r>
            <a:r>
              <a:rPr lang="nl-NL" dirty="0" err="1"/>
              <a:t>all</a:t>
            </a:r>
            <a:r>
              <a:rPr lang="nl-NL" dirty="0"/>
              <a:t> major </a:t>
            </a:r>
            <a:r>
              <a:rPr lang="nl-NL" dirty="0" err="1"/>
              <a:t>cloud</a:t>
            </a:r>
            <a:r>
              <a:rPr lang="nl-NL" dirty="0"/>
              <a:t> providers (AWS, </a:t>
            </a:r>
            <a:r>
              <a:rPr lang="nl-NL" dirty="0" err="1"/>
              <a:t>Azure</a:t>
            </a:r>
            <a:r>
              <a:rPr lang="nl-NL" dirty="0"/>
              <a:t>, GCP, Oracle Cloud </a:t>
            </a:r>
            <a:r>
              <a:rPr lang="nl-NL" dirty="0" err="1"/>
              <a:t>Infrastructure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247" y="1489847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EAN.JS">
            <a:extLst>
              <a:ext uri="{FF2B5EF4-FFF2-40B4-BE49-F238E27FC236}">
                <a16:creationId xmlns:a16="http://schemas.microsoft.com/office/drawing/2014/main" id="{E1135409-BEA9-46CC-8FBB-26A6145CA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259" y="2069733"/>
            <a:ext cx="702116" cy="16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BABE799-D9AB-4A6C-A6EC-6B5BB399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879" y="582893"/>
            <a:ext cx="1657022" cy="99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661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 – Single Thread model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Multi-thread </a:t>
            </a:r>
            <a:r>
              <a:rPr lang="nl-NL" dirty="0" err="1"/>
              <a:t>languages</a:t>
            </a:r>
            <a:r>
              <a:rPr lang="nl-NL" dirty="0"/>
              <a:t> – </a:t>
            </a:r>
            <a:r>
              <a:rPr lang="nl-NL" dirty="0" err="1"/>
              <a:t>such</a:t>
            </a:r>
            <a:r>
              <a:rPr lang="nl-NL" dirty="0"/>
              <a:t> as Java – </a:t>
            </a:r>
            <a:br>
              <a:rPr lang="nl-NL" dirty="0"/>
            </a:br>
            <a:r>
              <a:rPr lang="nl-NL" dirty="0" err="1"/>
              <a:t>typically</a:t>
            </a:r>
            <a:r>
              <a:rPr lang="nl-NL" dirty="0"/>
              <a:t> block </a:t>
            </a:r>
            <a:r>
              <a:rPr lang="nl-NL" dirty="0" err="1"/>
              <a:t>when</a:t>
            </a:r>
            <a:r>
              <a:rPr lang="nl-NL" dirty="0"/>
              <a:t> file system or </a:t>
            </a:r>
            <a:r>
              <a:rPr lang="nl-NL" dirty="0" err="1"/>
              <a:t>network</a:t>
            </a:r>
            <a:r>
              <a:rPr lang="nl-NL" dirty="0"/>
              <a:t> operations take </a:t>
            </a:r>
            <a:r>
              <a:rPr lang="nl-NL" dirty="0" err="1"/>
              <a:t>place</a:t>
            </a:r>
            <a:endParaRPr lang="nl-NL" dirty="0"/>
          </a:p>
          <a:p>
            <a:pPr lvl="1"/>
            <a:r>
              <a:rPr lang="nl-NL" dirty="0"/>
              <a:t>Parallel processing </a:t>
            </a:r>
            <a:r>
              <a:rPr lang="nl-NL" dirty="0" err="1"/>
              <a:t>continues</a:t>
            </a:r>
            <a:r>
              <a:rPr lang="nl-NL" dirty="0"/>
              <a:t> in parallel </a:t>
            </a:r>
            <a:r>
              <a:rPr lang="nl-NL" dirty="0" err="1"/>
              <a:t>threads</a:t>
            </a:r>
            <a:endParaRPr lang="nl-NL" dirty="0"/>
          </a:p>
          <a:p>
            <a:pPr lvl="1"/>
            <a:r>
              <a:rPr lang="nl-NL" dirty="0" err="1"/>
              <a:t>Threads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resources </a:t>
            </a:r>
            <a:r>
              <a:rPr lang="nl-NL" dirty="0" err="1"/>
              <a:t>and</a:t>
            </a:r>
            <a:r>
              <a:rPr lang="nl-NL" dirty="0"/>
              <a:t> are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somewhat</a:t>
            </a:r>
            <a:r>
              <a:rPr lang="nl-NL" dirty="0"/>
              <a:t> </a:t>
            </a:r>
            <a:r>
              <a:rPr lang="nl-NL" dirty="0" err="1"/>
              <a:t>scalable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JavaScript</a:t>
            </a:r>
            <a:r>
              <a:rPr lang="nl-NL" dirty="0"/>
              <a:t> has a </a:t>
            </a:r>
            <a:r>
              <a:rPr lang="nl-NL" dirty="0" err="1"/>
              <a:t>main</a:t>
            </a:r>
            <a:r>
              <a:rPr lang="nl-NL" dirty="0"/>
              <a:t> (single thread) event loop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uses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asynchronous</a:t>
            </a:r>
            <a:r>
              <a:rPr lang="nl-NL" dirty="0"/>
              <a:t> processing</a:t>
            </a:r>
          </a:p>
          <a:p>
            <a:pPr lvl="1"/>
            <a:r>
              <a:rPr lang="nl-NL" dirty="0"/>
              <a:t>Non-</a:t>
            </a:r>
            <a:r>
              <a:rPr lang="nl-NL" dirty="0" err="1"/>
              <a:t>blocking</a:t>
            </a:r>
            <a:r>
              <a:rPr lang="nl-NL" dirty="0"/>
              <a:t> handling of file system </a:t>
            </a:r>
            <a:br>
              <a:rPr lang="nl-NL" dirty="0"/>
            </a:br>
            <a:r>
              <a:rPr lang="nl-NL" dirty="0" err="1"/>
              <a:t>interactions</a:t>
            </a:r>
            <a:r>
              <a:rPr lang="nl-NL" dirty="0"/>
              <a:t>, HTTP calls, </a:t>
            </a:r>
            <a:r>
              <a:rPr lang="nl-NL" dirty="0" err="1"/>
              <a:t>network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operations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blocking</a:t>
            </a:r>
            <a:r>
              <a:rPr lang="nl-NL" dirty="0"/>
              <a:t> actions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startup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56B6F6-C862-470E-9C50-66ABEE3F4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8"/>
          <a:stretch/>
        </p:blipFill>
        <p:spPr bwMode="auto">
          <a:xfrm>
            <a:off x="4824248" y="2729052"/>
            <a:ext cx="4242753" cy="212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625" y="181683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567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NPM = Node Package Manager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include</a:t>
            </a:r>
            <a:r>
              <a:rPr lang="nl-NL" dirty="0"/>
              <a:t>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ecosystem</a:t>
            </a:r>
            <a:r>
              <a:rPr lang="nl-NL" dirty="0"/>
              <a:t> </a:t>
            </a:r>
          </a:p>
          <a:p>
            <a:pPr lvl="2"/>
            <a:r>
              <a:rPr lang="nl-NL" dirty="0" err="1"/>
              <a:t>Leverages</a:t>
            </a:r>
            <a:r>
              <a:rPr lang="nl-NL" dirty="0"/>
              <a:t> </a:t>
            </a:r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registry</a:t>
            </a:r>
            <a:r>
              <a:rPr lang="nl-NL" dirty="0"/>
              <a:t> (&gt; 1.2M NPM Modules </a:t>
            </a:r>
            <a:r>
              <a:rPr lang="nl-NL" dirty="0" err="1"/>
              <a:t>available</a:t>
            </a:r>
            <a:r>
              <a:rPr lang="nl-NL" dirty="0"/>
              <a:t> in April 2020)</a:t>
            </a:r>
          </a:p>
          <a:p>
            <a:pPr lvl="2"/>
            <a:r>
              <a:rPr lang="nl-NL" dirty="0" err="1"/>
              <a:t>Acquired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Microsoft – </a:t>
            </a:r>
            <a:r>
              <a:rPr lang="nl-NL" dirty="0" err="1"/>
              <a:t>March</a:t>
            </a:r>
            <a:r>
              <a:rPr lang="nl-NL" dirty="0"/>
              <a:t> 2020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Node </a:t>
            </a:r>
            <a:r>
              <a:rPr lang="nl-NL" dirty="0" err="1"/>
              <a:t>applications</a:t>
            </a:r>
            <a:endParaRPr lang="nl-NL" dirty="0"/>
          </a:p>
          <a:p>
            <a:pPr lvl="2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&amp; </a:t>
            </a:r>
            <a:r>
              <a:rPr lang="nl-NL" dirty="0" err="1"/>
              <a:t>Gradle</a:t>
            </a:r>
            <a:r>
              <a:rPr lang="nl-NL" dirty="0"/>
              <a:t> (Java) </a:t>
            </a:r>
            <a:br>
              <a:rPr lang="nl-NL" dirty="0"/>
            </a:br>
            <a:r>
              <a:rPr lang="nl-NL" dirty="0"/>
              <a:t>or pip (Python)</a:t>
            </a:r>
          </a:p>
          <a:p>
            <a:pPr lvl="2"/>
            <a:r>
              <a:rPr lang="nl-NL" dirty="0" err="1"/>
              <a:t>Yarn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Turbo are </a:t>
            </a:r>
            <a:r>
              <a:rPr lang="nl-NL" dirty="0" err="1"/>
              <a:t>popular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alternatives</a:t>
            </a: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570" y="323049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806BA7-5CE1-4CAA-81EA-A811EA049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868" y="2191788"/>
            <a:ext cx="4571545" cy="2587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2988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in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index.js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execute</a:t>
            </a:r>
            <a:endParaRPr lang="nl-NL" dirty="0"/>
          </a:p>
          <a:p>
            <a:r>
              <a:rPr lang="nl-NL" dirty="0"/>
              <a:t>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package.json</a:t>
            </a:r>
            <a:endParaRPr lang="nl-NL" dirty="0"/>
          </a:p>
          <a:p>
            <a:pPr lvl="1"/>
            <a:r>
              <a:rPr lang="nl-NL" dirty="0" err="1"/>
              <a:t>with</a:t>
            </a:r>
            <a:r>
              <a:rPr lang="nl-NL" dirty="0"/>
              <a:t> NPM </a:t>
            </a:r>
            <a:r>
              <a:rPr lang="nl-NL" dirty="0" err="1"/>
              <a:t>dependencies</a:t>
            </a:r>
            <a:r>
              <a:rPr lang="nl-NL" dirty="0"/>
              <a:t>,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</a:t>
            </a:r>
            <a:r>
              <a:rPr lang="nl-NL" dirty="0" err="1"/>
              <a:t>configuration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pom.xml)</a:t>
            </a:r>
          </a:p>
          <a:p>
            <a:endParaRPr lang="nl-NL" dirty="0"/>
          </a:p>
          <a:p>
            <a:r>
              <a:rPr lang="nl-NL" dirty="0" err="1"/>
              <a:t>Create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init</a:t>
            </a:r>
            <a:r>
              <a:rPr lang="nl-NL" dirty="0"/>
              <a:t> (</a:t>
            </a:r>
            <a:r>
              <a:rPr lang="nl-NL" dirty="0" err="1"/>
              <a:t>optional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text</a:t>
            </a:r>
            <a:r>
              <a:rPr lang="nl-NL" dirty="0"/>
              <a:t> file </a:t>
            </a:r>
            <a:r>
              <a:rPr lang="nl-NL" dirty="0" err="1"/>
              <a:t>by</a:t>
            </a:r>
            <a:r>
              <a:rPr lang="nl-NL" dirty="0"/>
              <a:t> hand)</a:t>
            </a:r>
          </a:p>
          <a:p>
            <a:r>
              <a:rPr lang="nl-NL" dirty="0"/>
              <a:t>Run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/>
              <a:t>node index.js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start</a:t>
            </a:r>
          </a:p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endParaRPr lang="nl-NL" dirty="0"/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install</a:t>
            </a:r>
            <a:r>
              <a:rPr lang="nl-NL" dirty="0"/>
              <a:t> &lt;name of module&gt; --save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77" y="14174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46412D-D345-455C-B107-D2BB6267F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211" y="3294647"/>
            <a:ext cx="3903237" cy="91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6864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D50C4-11FD-448B-92A5-3F7491EF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Web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940D6-3D06-48F6-A28C-E43D9C158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353052" cy="3780000"/>
          </a:xfrm>
        </p:spPr>
        <p:txBody>
          <a:bodyPr/>
          <a:lstStyle/>
          <a:p>
            <a:r>
              <a:rPr lang="nl-NL" dirty="0"/>
              <a:t>Node is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at handling HTTP </a:t>
            </a:r>
            <a:r>
              <a:rPr lang="nl-NL" dirty="0" err="1"/>
              <a:t>Requests</a:t>
            </a:r>
            <a:endParaRPr lang="nl-NL" dirty="0"/>
          </a:p>
          <a:p>
            <a:pPr lvl="1"/>
            <a:r>
              <a:rPr lang="nl-NL" dirty="0" err="1"/>
              <a:t>And</a:t>
            </a:r>
            <a:r>
              <a:rPr lang="nl-NL" dirty="0"/>
              <a:t> at making </a:t>
            </a:r>
            <a:r>
              <a:rPr lang="nl-NL" dirty="0" err="1"/>
              <a:t>them</a:t>
            </a:r>
            <a:endParaRPr lang="nl-NL" dirty="0"/>
          </a:p>
          <a:p>
            <a:r>
              <a:rPr lang="nl-NL" dirty="0"/>
              <a:t>It is a </a:t>
            </a:r>
            <a:r>
              <a:rPr lang="nl-NL" dirty="0" err="1"/>
              <a:t>great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implement</a:t>
            </a:r>
            <a:r>
              <a:rPr lang="nl-NL" dirty="0"/>
              <a:t> REST </a:t>
            </a:r>
            <a:r>
              <a:rPr lang="nl-NL" dirty="0" err="1"/>
              <a:t>APIs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backends</a:t>
            </a:r>
            <a:r>
              <a:rPr lang="nl-NL" dirty="0"/>
              <a:t> for Web </a:t>
            </a:r>
            <a:r>
              <a:rPr lang="nl-NL" dirty="0" err="1"/>
              <a:t>and</a:t>
            </a:r>
            <a:r>
              <a:rPr lang="nl-NL" dirty="0"/>
              <a:t> Mobile </a:t>
            </a:r>
            <a:r>
              <a:rPr lang="nl-NL" dirty="0" err="1"/>
              <a:t>applications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2980E9-4ED4-44F1-BA4C-7873404C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66F88B-CEEF-4766-8E96-FF6AAD52D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77" y="14174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82C">
            <a:extLst>
              <a:ext uri="{FF2B5EF4-FFF2-40B4-BE49-F238E27FC236}">
                <a16:creationId xmlns:a16="http://schemas.microsoft.com/office/drawing/2014/main" id="{3F9301BE-D1B6-4F28-AA94-21872FE8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19" y="1789666"/>
            <a:ext cx="6843581" cy="2946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9193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NPM module node-</a:t>
            </a:r>
            <a:r>
              <a:rPr lang="nl-NL" dirty="0" err="1"/>
              <a:t>rdkafka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facilitate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 err="1"/>
              <a:t>This</a:t>
            </a:r>
            <a:r>
              <a:rPr lang="nl-NL" dirty="0"/>
              <a:t> module </a:t>
            </a:r>
            <a:r>
              <a:rPr lang="nl-NL" dirty="0" err="1"/>
              <a:t>leverages</a:t>
            </a:r>
            <a:r>
              <a:rPr lang="nl-NL" dirty="0"/>
              <a:t> a C/C++ </a:t>
            </a:r>
            <a:r>
              <a:rPr lang="nl-NL" dirty="0" err="1"/>
              <a:t>library</a:t>
            </a:r>
            <a:r>
              <a:rPr lang="nl-NL" dirty="0"/>
              <a:t> for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interactions</a:t>
            </a:r>
            <a:endParaRPr lang="nl-NL" dirty="0"/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C61ED-5157-4AC4-BF63-E0F0B76B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37" y="1900857"/>
            <a:ext cx="5580993" cy="2954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594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1138"/>
          <a:stretch/>
        </p:blipFill>
        <p:spPr>
          <a:xfrm>
            <a:off x="719999" y="891673"/>
            <a:ext cx="7170948" cy="33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415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8818"/>
          <a:stretch/>
        </p:blipFill>
        <p:spPr>
          <a:xfrm>
            <a:off x="719999" y="891673"/>
            <a:ext cx="7170948" cy="118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1912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09" y="3417270"/>
            <a:ext cx="1564143" cy="15090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627" y="3417270"/>
            <a:ext cx="3795094" cy="139953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103627" y="3417270"/>
            <a:ext cx="446568" cy="311214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50DC4FB7-3253-4F45-8085-DDE804C192E8}"/>
              </a:ext>
            </a:extLst>
          </p:cNvPr>
          <p:cNvSpPr txBox="1">
            <a:spLocks/>
          </p:cNvSpPr>
          <p:nvPr/>
        </p:nvSpPr>
        <p:spPr>
          <a:xfrm>
            <a:off x="4950793" y="5006433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69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954"/>
          <a:stretch/>
        </p:blipFill>
        <p:spPr>
          <a:xfrm>
            <a:off x="719999" y="891673"/>
            <a:ext cx="7170948" cy="1680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6401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954"/>
          <a:stretch/>
        </p:blipFill>
        <p:spPr>
          <a:xfrm>
            <a:off x="719999" y="891673"/>
            <a:ext cx="7170948" cy="1680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Snagit_SNG835">
            <a:extLst>
              <a:ext uri="{FF2B5EF4-FFF2-40B4-BE49-F238E27FC236}">
                <a16:creationId xmlns:a16="http://schemas.microsoft.com/office/drawing/2014/main" id="{08A2F65C-5C12-41B8-BD25-E045C7861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880"/>
          <a:stretch/>
        </p:blipFill>
        <p:spPr>
          <a:xfrm>
            <a:off x="719999" y="4091152"/>
            <a:ext cx="7170948" cy="61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2089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91673"/>
            <a:ext cx="7170948" cy="3814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8011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91673"/>
            <a:ext cx="7170948" cy="3814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192B78-0DA7-461C-BDF7-D1FB1F039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7" y="2881517"/>
            <a:ext cx="8844142" cy="768200"/>
          </a:xfrm>
          <a:prstGeom prst="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3578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consumer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E791D7-D883-4BB0-9292-8A2E7B824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4CF6F2-E52C-445F-8382-5DFA9A22B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78447"/>
            <a:ext cx="5982218" cy="4077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21D116-A858-42F9-B640-46B55E892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66" y="2506364"/>
            <a:ext cx="7736734" cy="906484"/>
          </a:xfrm>
          <a:prstGeom prst="rect">
            <a:avLst/>
          </a:prstGeom>
          <a:ln w="19050"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653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774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Programming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against</a:t>
            </a:r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Apache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Kafka</a:t>
            </a:r>
            <a:endParaRPr lang="nl-N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Brief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Node (JS)</a:t>
            </a:r>
          </a:p>
          <a:p>
            <a:r>
              <a:rPr lang="nl-NL" b="1" dirty="0"/>
              <a:t>Lab 2 – </a:t>
            </a:r>
            <a:r>
              <a:rPr lang="nl-NL" b="1" dirty="0" err="1"/>
              <a:t>Programmatic</a:t>
            </a:r>
            <a:r>
              <a:rPr lang="nl-NL" b="1" dirty="0"/>
              <a:t> </a:t>
            </a:r>
            <a:r>
              <a:rPr lang="nl-NL" b="1" dirty="0" err="1"/>
              <a:t>interaction</a:t>
            </a:r>
            <a:r>
              <a:rPr lang="nl-NL" b="1" dirty="0"/>
              <a:t> </a:t>
            </a:r>
            <a:r>
              <a:rPr lang="nl-NL" b="1" dirty="0" err="1"/>
              <a:t>with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One of Three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98877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6FA6F-9645-4BC3-8C7E-DCA178C9E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C5733-1177-427D-9E3F-68753512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Prequisite</a:t>
            </a:r>
            <a:r>
              <a:rPr lang="nl-NL" dirty="0"/>
              <a:t>: </a:t>
            </a:r>
            <a:r>
              <a:rPr lang="nl-NL" dirty="0" err="1"/>
              <a:t>local</a:t>
            </a:r>
            <a:r>
              <a:rPr lang="nl-NL" dirty="0"/>
              <a:t> Node </a:t>
            </a:r>
            <a:r>
              <a:rPr lang="nl-NL" dirty="0" err="1"/>
              <a:t>runtime</a:t>
            </a:r>
            <a:endParaRPr lang="nl-NL" dirty="0"/>
          </a:p>
          <a:p>
            <a:r>
              <a:rPr lang="nl-NL" dirty="0"/>
              <a:t>Step </a:t>
            </a:r>
            <a:r>
              <a:rPr lang="nl-NL" dirty="0" err="1"/>
              <a:t>One</a:t>
            </a:r>
            <a:r>
              <a:rPr lang="nl-NL" dirty="0"/>
              <a:t>: </a:t>
            </a:r>
          </a:p>
          <a:p>
            <a:pPr lvl="1"/>
            <a:r>
              <a:rPr lang="nl-NL" dirty="0" err="1"/>
              <a:t>Hello</a:t>
            </a:r>
            <a:r>
              <a:rPr lang="nl-NL" dirty="0"/>
              <a:t> World in Node</a:t>
            </a:r>
          </a:p>
          <a:p>
            <a:r>
              <a:rPr lang="nl-NL" dirty="0"/>
              <a:t>Step </a:t>
            </a:r>
            <a:r>
              <a:rPr lang="nl-NL" dirty="0" err="1"/>
              <a:t>Two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Node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Produce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Topic</a:t>
            </a:r>
          </a:p>
          <a:p>
            <a:pPr lvl="1"/>
            <a:r>
              <a:rPr lang="nl-NL" dirty="0"/>
              <a:t>Node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Topic</a:t>
            </a:r>
          </a:p>
          <a:p>
            <a:r>
              <a:rPr lang="nl-NL" dirty="0"/>
              <a:t>Bonus Step Three:</a:t>
            </a:r>
          </a:p>
          <a:p>
            <a:pPr lvl="1"/>
            <a:r>
              <a:rPr lang="nl-NL" dirty="0"/>
              <a:t>Node Web Application </a:t>
            </a:r>
            <a:r>
              <a:rPr lang="nl-NL" dirty="0" err="1"/>
              <a:t>to</a:t>
            </a:r>
            <a:r>
              <a:rPr lang="nl-NL" dirty="0"/>
              <a:t> Produce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HTTP Request</a:t>
            </a:r>
          </a:p>
          <a:p>
            <a:pPr lvl="1"/>
            <a:r>
              <a:rPr lang="nl-NL" dirty="0"/>
              <a:t>Node Web Application </a:t>
            </a:r>
            <a:r>
              <a:rPr lang="nl-NL" dirty="0" err="1"/>
              <a:t>to</a:t>
            </a:r>
            <a:r>
              <a:rPr lang="nl-NL" dirty="0"/>
              <a:t> return </a:t>
            </a:r>
            <a:r>
              <a:rPr lang="nl-NL" dirty="0" err="1"/>
              <a:t>Messages</a:t>
            </a:r>
            <a:r>
              <a:rPr lang="nl-NL" dirty="0"/>
              <a:t> on Topic in HTTP Response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4E33D-C159-4F02-97A7-FFDBA5915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E8F0B03-A517-4B3C-B11D-33F3F000F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14" y="867103"/>
            <a:ext cx="1019534" cy="62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1932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Next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Sessions</a:t>
            </a:r>
            <a:r>
              <a:rPr lang="nl-NL" dirty="0"/>
              <a:t> – </a:t>
            </a:r>
            <a:r>
              <a:rPr lang="nl-NL" dirty="0" err="1"/>
              <a:t>Monday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Wednesday</a:t>
            </a:r>
            <a:r>
              <a:rPr lang="nl-NL" dirty="0"/>
              <a:t> Next Week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/>
              <a:t>The Eneco Case – The Event Streaming Platform</a:t>
            </a:r>
          </a:p>
          <a:p>
            <a:r>
              <a:rPr lang="nl-NL" b="1" dirty="0" err="1"/>
              <a:t>Shades</a:t>
            </a:r>
            <a:r>
              <a:rPr lang="nl-NL" b="1" dirty="0"/>
              <a:t> of Data – Streaming, CQRS, Event </a:t>
            </a:r>
            <a:r>
              <a:rPr lang="nl-NL" b="1" dirty="0" err="1"/>
              <a:t>Sourcing</a:t>
            </a:r>
            <a:endParaRPr lang="nl-NL" b="1" dirty="0"/>
          </a:p>
          <a:p>
            <a:r>
              <a:rPr lang="nl-NL" b="1" dirty="0"/>
              <a:t>Lab 3 – DIY CQRS </a:t>
            </a:r>
          </a:p>
          <a:p>
            <a:r>
              <a:rPr lang="nl-NL" b="1" dirty="0"/>
              <a:t>Microservices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quest</a:t>
            </a:r>
            <a:r>
              <a:rPr lang="nl-NL" b="1" dirty="0"/>
              <a:t> for </a:t>
            </a:r>
            <a:r>
              <a:rPr lang="nl-NL" b="1" dirty="0" err="1"/>
              <a:t>decoupling</a:t>
            </a:r>
            <a:br>
              <a:rPr lang="nl-NL" dirty="0"/>
            </a:b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One of Three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9BECDD-18EC-4DD8-A2F2-B6B3701401BC}"/>
              </a:ext>
            </a:extLst>
          </p:cNvPr>
          <p:cNvSpPr txBox="1"/>
          <p:nvPr/>
        </p:nvSpPr>
        <p:spPr>
          <a:xfrm rot="16200000">
            <a:off x="-169606" y="2725972"/>
            <a:ext cx="106920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Monday</a:t>
            </a:r>
            <a:r>
              <a:rPr lang="nl-NL" sz="1300" dirty="0"/>
              <a:t> 20-04</a:t>
            </a:r>
            <a:endParaRPr lang="en-NL" sz="1300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AE7882-4738-409A-8B0D-C3653F0C7802}"/>
              </a:ext>
            </a:extLst>
          </p:cNvPr>
          <p:cNvSpPr txBox="1"/>
          <p:nvPr/>
        </p:nvSpPr>
        <p:spPr>
          <a:xfrm rot="16200000">
            <a:off x="-313074" y="4139361"/>
            <a:ext cx="135614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Wednesday</a:t>
            </a:r>
            <a:r>
              <a:rPr lang="nl-NL" sz="1300" dirty="0"/>
              <a:t> 22-04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10771809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I hope </a:t>
            </a:r>
            <a:r>
              <a:rPr lang="nl-NL" dirty="0" err="1"/>
              <a:t>this</a:t>
            </a:r>
            <a:r>
              <a:rPr lang="nl-NL" dirty="0"/>
              <a:t> was </a:t>
            </a: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One of Three</a:t>
            </a:r>
            <a:endParaRPr lang="nl-NL" noProof="0" dirty="0"/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436" y="1217346"/>
            <a:ext cx="2133824" cy="19261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9375D5-9BAB-4C28-A05A-36BA47600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343" y="3016457"/>
            <a:ext cx="3592328" cy="19040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B4DAA2-6A57-48C5-82DD-214F2593478B}"/>
              </a:ext>
            </a:extLst>
          </p:cNvPr>
          <p:cNvSpPr/>
          <p:nvPr/>
        </p:nvSpPr>
        <p:spPr>
          <a:xfrm>
            <a:off x="5500629" y="3128375"/>
            <a:ext cx="542208" cy="143419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922F444C-0424-4307-AF40-E80CA005779C}"/>
              </a:ext>
            </a:extLst>
          </p:cNvPr>
          <p:cNvSpPr txBox="1">
            <a:spLocks/>
          </p:cNvSpPr>
          <p:nvPr/>
        </p:nvSpPr>
        <p:spPr>
          <a:xfrm>
            <a:off x="4950793" y="5006433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42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814" y="456094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56" y="3651022"/>
            <a:ext cx="4595463" cy="121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55181" y="1983239"/>
            <a:ext cx="4481996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followers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(mostly available, few messages lost)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cross device, cross location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431140" y="1983239"/>
            <a:ext cx="3529812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Sub-second, 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Rate limited (#messages/minute)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Size limited (140-280 characters)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Format limited (text)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for private interactions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(really) for programmatic use</a:t>
            </a:r>
            <a:endParaRPr lang="nl-NL" sz="1600" dirty="0"/>
          </a:p>
        </p:txBody>
      </p:sp>
      <p:pic>
        <p:nvPicPr>
          <p:cNvPr id="2050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64"/>
          <a:stretch/>
        </p:blipFill>
        <p:spPr bwMode="auto">
          <a:xfrm>
            <a:off x="121772" y="364099"/>
            <a:ext cx="1673226" cy="16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8"/>
          <a:stretch/>
        </p:blipFill>
        <p:spPr bwMode="auto">
          <a:xfrm>
            <a:off x="8117810" y="1169372"/>
            <a:ext cx="891404" cy="8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4E53748-9C84-4C9E-AF05-BFAB1384D031}"/>
              </a:ext>
            </a:extLst>
          </p:cNvPr>
          <p:cNvSpPr txBox="1">
            <a:spLocks/>
          </p:cNvSpPr>
          <p:nvPr/>
        </p:nvSpPr>
        <p:spPr>
          <a:xfrm>
            <a:off x="4950793" y="5006433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8098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  <p:pic>
        <p:nvPicPr>
          <p:cNvPr id="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218" y="1080000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77470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</a:t>
            </a:r>
            <a:r>
              <a:rPr lang="en-US" sz="1600" dirty="0" err="1"/>
              <a:t>technologie</a:t>
            </a:r>
            <a:r>
              <a:rPr lang="en-US" sz="1600" dirty="0"/>
              <a:t> &amp; REST APIs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36864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77470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</a:t>
            </a:r>
            <a:r>
              <a:rPr lang="en-US" sz="1600" dirty="0" err="1"/>
              <a:t>technologie</a:t>
            </a:r>
            <a:r>
              <a:rPr lang="en-US" sz="1600" dirty="0"/>
              <a:t> &amp; REST APIs</a:t>
            </a:r>
            <a:endParaRPr lang="nl-NL" sz="1600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4847645" y="3372559"/>
            <a:ext cx="411330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Rate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enforced size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Anything goes (it’s all byte[])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On premises or in cloud, private or trusted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Very much for programmatic use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288956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/>
          <p:cNvSpPr/>
          <p:nvPr/>
        </p:nvSpPr>
        <p:spPr>
          <a:xfrm>
            <a:off x="5662128" y="2139866"/>
            <a:ext cx="2369612" cy="13656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6" name="Cloud 15"/>
          <p:cNvSpPr/>
          <p:nvPr/>
        </p:nvSpPr>
        <p:spPr>
          <a:xfrm>
            <a:off x="5662128" y="3425004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5" name="Cloud 14"/>
          <p:cNvSpPr/>
          <p:nvPr/>
        </p:nvSpPr>
        <p:spPr>
          <a:xfrm>
            <a:off x="757725" y="2769218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Events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D0B009B-32FE-436F-9585-79A256832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ectangle 3"/>
          <p:cNvSpPr/>
          <p:nvPr/>
        </p:nvSpPr>
        <p:spPr>
          <a:xfrm>
            <a:off x="1351996" y="1342770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51996" y="2146417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996" y="2950064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27912" y="933831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27912" y="1676786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7912" y="2591772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27912" y="350550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27912" y="2228875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1457" y="1032691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tx2"/>
                </a:solidFill>
              </a:rPr>
              <a:t>Producers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0419" y="624171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err="1">
                <a:solidFill>
                  <a:schemeClr val="tx2"/>
                </a:solidFill>
              </a:rPr>
              <a:t>Consumers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451930" y="1541510"/>
            <a:ext cx="2089483" cy="207391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3616413" y="3425004"/>
            <a:ext cx="1687659" cy="968347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Robust, Scalable, Fast, </a:t>
            </a:r>
            <a:br>
              <a:rPr lang="en-US" sz="1050" dirty="0"/>
            </a:br>
            <a:r>
              <a:rPr lang="en-US" sz="1050" dirty="0"/>
              <a:t>History Retention</a:t>
            </a:r>
          </a:p>
          <a:p>
            <a:pPr algn="ctr"/>
            <a:r>
              <a:rPr lang="en-US" sz="1050" dirty="0"/>
              <a:t>Containerized/Cloud-enabled</a:t>
            </a:r>
          </a:p>
          <a:p>
            <a:pPr algn="ctr"/>
            <a:r>
              <a:rPr lang="en-US" sz="1050" dirty="0"/>
              <a:t>Open</a:t>
            </a:r>
            <a:endParaRPr lang="nl-NL" sz="105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2F4D088-8BC5-4C8D-89E1-812E7D5D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058204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B97143-6A22-4F35-BB3B-18DEE4AFFE78}">
  <ds:schemaRefs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c0096d71-547d-4042-b14d-b0c176c18ef9"/>
    <ds:schemaRef ds:uri="c4a3eb09-d3f0-4928-b094-498861f3a0e3"/>
    <ds:schemaRef ds:uri="http://purl.org/dc/elements/1.1/"/>
    <ds:schemaRef ds:uri="http://schemas.microsoft.com/sharepoint/v3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10057</TotalTime>
  <Words>2432</Words>
  <Application>Microsoft Office PowerPoint</Application>
  <PresentationFormat>On-screen Show (16:9)</PresentationFormat>
  <Paragraphs>485</Paragraphs>
  <Slides>49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Arial Unicode MS</vt:lpstr>
      <vt:lpstr>Calibri</vt:lpstr>
      <vt:lpstr>2_Office-thema</vt:lpstr>
      <vt:lpstr>Introducing Apache Kafka – Part One  The Event Fabric  tying everything together</vt:lpstr>
      <vt:lpstr>Overview</vt:lpstr>
      <vt:lpstr>PowerPoint Presentation</vt:lpstr>
      <vt:lpstr>PowerPoint Presentation</vt:lpstr>
      <vt:lpstr>PowerPoint Presentation</vt:lpstr>
      <vt:lpstr>PowerPoint Presentation</vt:lpstr>
      <vt:lpstr>What does the Twitter for System Driven Event Interaction look like?</vt:lpstr>
      <vt:lpstr>What does the Twitter for System Driven Event Interaction look like?</vt:lpstr>
      <vt:lpstr>Events</vt:lpstr>
      <vt:lpstr>Messaging as we know it</vt:lpstr>
      <vt:lpstr>Introducing Apache Kafka</vt:lpstr>
      <vt:lpstr>PowerPoint Presentation</vt:lpstr>
      <vt:lpstr>PowerPoint Presentation</vt:lpstr>
      <vt:lpstr>Kafka terminology</vt:lpstr>
      <vt:lpstr>PowerPoint Presentation</vt:lpstr>
      <vt:lpstr>Consuming</vt:lpstr>
      <vt:lpstr>PowerPoint Presentation</vt:lpstr>
      <vt:lpstr>PowerPoint Presentation</vt:lpstr>
      <vt:lpstr>What’s so special?</vt:lpstr>
      <vt:lpstr>Alternatives for Apache Kafka’s  Distributed Streaming Event Platform</vt:lpstr>
      <vt:lpstr>Managed Kafka (-like) Cloud Offering</vt:lpstr>
      <vt:lpstr>Overview</vt:lpstr>
      <vt:lpstr>PowerPoint Presentation</vt:lpstr>
      <vt:lpstr>Lab Environment</vt:lpstr>
      <vt:lpstr>Partly Clouded Lab Environment</vt:lpstr>
      <vt:lpstr>Quick Demo – Apache Kafka through Kafka Console</vt:lpstr>
      <vt:lpstr>Lab 1: First steps with Apache Kafka</vt:lpstr>
      <vt:lpstr>Overview</vt:lpstr>
      <vt:lpstr>Programming against Kafka: Client Libraries</vt:lpstr>
      <vt:lpstr>Programming against Kafka:  Typical Steps in a Client Producer Application</vt:lpstr>
      <vt:lpstr>Programming against Kafka:  Typical Steps in a Client Consumer Application</vt:lpstr>
      <vt:lpstr>Introducing Node</vt:lpstr>
      <vt:lpstr>Introducing Node – Single Thread model</vt:lpstr>
      <vt:lpstr>Introducing Node</vt:lpstr>
      <vt:lpstr>Hello World in Node</vt:lpstr>
      <vt:lpstr>Hello World Web Application</vt:lpstr>
      <vt:lpstr>Node and Kafka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consumer</vt:lpstr>
      <vt:lpstr>PowerPoint Presentation</vt:lpstr>
      <vt:lpstr>Overview</vt:lpstr>
      <vt:lpstr>Lab 2 – Programmatic interaction with Apache Kafka</vt:lpstr>
      <vt:lpstr>Next Two Sessions – Monday and Wednesday Next Week</vt:lpstr>
      <vt:lpstr>Thank you for your attention  I hope this was useful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Adnan.Drina@Amis.nl;Lucas.Jellema@amis.nl</dc:creator>
  <cp:lastModifiedBy>Lucas Jellema</cp:lastModifiedBy>
  <cp:revision>117</cp:revision>
  <dcterms:created xsi:type="dcterms:W3CDTF">2015-09-09T07:34:14Z</dcterms:created>
  <dcterms:modified xsi:type="dcterms:W3CDTF">2020-04-16T14:35:21Z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0x010100D0CDE95304DD6F4887052858DDBAA49F</vt:lpwstr>
  </property>
</Properties>
</file>